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8"/>
  </p:notesMasterIdLst>
  <p:handoutMasterIdLst>
    <p:handoutMasterId r:id="rId59"/>
  </p:handoutMasterIdLst>
  <p:sldIdLst>
    <p:sldId id="381" r:id="rId6"/>
    <p:sldId id="439" r:id="rId7"/>
    <p:sldId id="512" r:id="rId8"/>
    <p:sldId id="440" r:id="rId9"/>
    <p:sldId id="453" r:id="rId10"/>
    <p:sldId id="483" r:id="rId11"/>
    <p:sldId id="531" r:id="rId12"/>
    <p:sldId id="535" r:id="rId13"/>
    <p:sldId id="536" r:id="rId14"/>
    <p:sldId id="537" r:id="rId15"/>
    <p:sldId id="538" r:id="rId16"/>
    <p:sldId id="534" r:id="rId17"/>
    <p:sldId id="539" r:id="rId18"/>
    <p:sldId id="485" r:id="rId19"/>
    <p:sldId id="492" r:id="rId20"/>
    <p:sldId id="493" r:id="rId21"/>
    <p:sldId id="528" r:id="rId22"/>
    <p:sldId id="526" r:id="rId23"/>
    <p:sldId id="525" r:id="rId24"/>
    <p:sldId id="524" r:id="rId25"/>
    <p:sldId id="523" r:id="rId26"/>
    <p:sldId id="522" r:id="rId27"/>
    <p:sldId id="521" r:id="rId28"/>
    <p:sldId id="527" r:id="rId29"/>
    <p:sldId id="520" r:id="rId30"/>
    <p:sldId id="541" r:id="rId31"/>
    <p:sldId id="542" r:id="rId32"/>
    <p:sldId id="496" r:id="rId33"/>
    <p:sldId id="543" r:id="rId34"/>
    <p:sldId id="547" r:id="rId35"/>
    <p:sldId id="544" r:id="rId36"/>
    <p:sldId id="562" r:id="rId37"/>
    <p:sldId id="498" r:id="rId38"/>
    <p:sldId id="500" r:id="rId39"/>
    <p:sldId id="545" r:id="rId40"/>
    <p:sldId id="499" r:id="rId41"/>
    <p:sldId id="548" r:id="rId42"/>
    <p:sldId id="501"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04" r:id="rId56"/>
    <p:sldId id="561"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lvl9pPr>
  </p:defaultTextStyle>
  <p:extLst>
    <p:ext uri="{521415D9-36F7-43E2-AB2F-B90AF26B5E84}">
      <p14:sectionLst xmlns:p14="http://schemas.microsoft.com/office/powerpoint/2010/main">
        <p14:section name="INSTRUCTIONS" id="{210222C3-FA11-C44C-AC44-024949E15F89}">
          <p14:sldIdLst/>
        </p14:section>
        <p14:section name="Walk-In/Walk-Out Branded Slides" id="{94BD1465-D7AC-3A4A-9F89-916219C36A63}">
          <p14:sldIdLst/>
        </p14:section>
        <p14:section name="Title Slides" id="{F04DB47C-5B9C-D947-B4DB-7EBDC805F4B8}">
          <p14:sldIdLst>
            <p14:sldId id="381"/>
            <p14:sldId id="439"/>
            <p14:sldId id="512"/>
            <p14:sldId id="440"/>
            <p14:sldId id="453"/>
            <p14:sldId id="483"/>
            <p14:sldId id="531"/>
            <p14:sldId id="535"/>
            <p14:sldId id="536"/>
            <p14:sldId id="537"/>
            <p14:sldId id="538"/>
            <p14:sldId id="534"/>
            <p14:sldId id="539"/>
            <p14:sldId id="485"/>
            <p14:sldId id="492"/>
            <p14:sldId id="493"/>
            <p14:sldId id="528"/>
            <p14:sldId id="526"/>
            <p14:sldId id="525"/>
            <p14:sldId id="524"/>
            <p14:sldId id="523"/>
            <p14:sldId id="522"/>
            <p14:sldId id="521"/>
            <p14:sldId id="527"/>
            <p14:sldId id="520"/>
            <p14:sldId id="541"/>
            <p14:sldId id="542"/>
            <p14:sldId id="496"/>
            <p14:sldId id="543"/>
            <p14:sldId id="547"/>
            <p14:sldId id="544"/>
            <p14:sldId id="562"/>
            <p14:sldId id="498"/>
            <p14:sldId id="500"/>
            <p14:sldId id="545"/>
            <p14:sldId id="499"/>
            <p14:sldId id="548"/>
            <p14:sldId id="501"/>
            <p14:sldId id="549"/>
            <p14:sldId id="550"/>
            <p14:sldId id="551"/>
            <p14:sldId id="552"/>
            <p14:sldId id="553"/>
            <p14:sldId id="554"/>
            <p14:sldId id="555"/>
            <p14:sldId id="556"/>
            <p14:sldId id="557"/>
            <p14:sldId id="558"/>
            <p14:sldId id="559"/>
            <p14:sldId id="560"/>
            <p14:sldId id="504"/>
            <p14:sldId id="561"/>
          </p14:sldIdLst>
        </p14:section>
        <p14:section name="Section Title/Divider Slides" id="{B15141B9-5650-F747-BA30-AFFDF4EE3D9F}">
          <p14:sldIdLst/>
        </p14:section>
        <p14:section name="Content Slides - Text" id="{ADA4127E-7937-E74F-8931-BF55E9544288}">
          <p14:sldIdLst/>
        </p14:section>
        <p14:section name="Content Slides - Just Photos" id="{1CC55B80-F57A-9D4C-B727-9419586189CC}">
          <p14:sldIdLst/>
        </p14:section>
        <p14:section name="Content Slides - Charts and Graphs" id="{B15D0127-4587-4A47-8EB6-C8E0562E74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7731"/>
    <a:srgbClr val="A5A5A5"/>
    <a:srgbClr val="75787B"/>
    <a:srgbClr val="F47E29"/>
    <a:srgbClr val="861F41"/>
    <a:srgbClr val="FFFFFF"/>
    <a:srgbClr val="DBDBDB"/>
    <a:srgbClr val="EDEDED"/>
    <a:srgbClr val="6C1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1"/>
        </a:fontRef>
        <a:schemeClr val="accent1"/>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D3CACC"/>
          </a:solidFill>
        </a:fill>
      </a:tcStyle>
    </a:wholeTbl>
    <a:band2H>
      <a:tcTxStyle/>
      <a:tcStyle>
        <a:tcBdr/>
        <a:fill>
          <a:solidFill>
            <a:srgbClr val="EAE6E7"/>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Row>
  </a:tblStyle>
  <a:tblStyle styleId="{C7B018BB-80A7-4F77-B60F-C8B233D01FF8}" styleName="">
    <a:tblBg/>
    <a:wholeTbl>
      <a:tcTxStyle b="off" i="off">
        <a:fontRef idx="major">
          <a:schemeClr val="accent1"/>
        </a:fontRef>
        <a:schemeClr val="accent1"/>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3"/>
          </a:solidFill>
        </a:fill>
      </a:tcStyle>
    </a:firstRow>
  </a:tblStyle>
  <a:tblStyle styleId="{EEE7283C-3CF3-47DC-8721-378D4A62B228}" styleName="">
    <a:tblBg/>
    <a:wholeTbl>
      <a:tcTxStyle b="off" i="off">
        <a:fontRef idx="major">
          <a:schemeClr val="accent1"/>
        </a:fontRef>
        <a:schemeClr val="accent1"/>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CACDD4"/>
          </a:solidFill>
        </a:fill>
      </a:tcStyle>
    </a:wholeTbl>
    <a:band2H>
      <a:tcTxStyle/>
      <a:tcStyle>
        <a:tcBdr/>
        <a:fill>
          <a:solidFill>
            <a:srgbClr val="E6E7EB"/>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6"/>
          </a:solidFill>
        </a:fill>
      </a:tcStyle>
    </a:firstRow>
  </a:tblStyle>
  <a:tblStyle styleId="{CF821DB8-F4EB-4A41-A1BA-3FCAFE7338EE}" styleName="">
    <a:tblBg/>
    <a:wholeTbl>
      <a:tcTxStyle b="off"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6E7"/>
          </a:solidFill>
        </a:fill>
      </a:tcStyle>
    </a:wholeTbl>
    <a:band2H>
      <a:tcTxStyle/>
      <a:tcStyle>
        <a:tcBdr/>
        <a:fill>
          <a:solidFill>
            <a:schemeClr val="accent2"/>
          </a:solidFill>
        </a:fill>
      </a:tcStyle>
    </a:band2H>
    <a:firstCol>
      <a:tcTxStyle b="on" i="off">
        <a:fontRef idx="major">
          <a:schemeClr val="accent2"/>
        </a:fontRef>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2"/>
          </a:solidFill>
        </a:fill>
      </a:tcStyle>
    </a:lastRow>
    <a:firstRow>
      <a:tcTxStyle b="on" i="off">
        <a:fontRef idx="major">
          <a:schemeClr val="accent2"/>
        </a:fontRef>
        <a:schemeClr val="accent2"/>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1"/>
        </a:fontRef>
        <a:schemeClr val="accent1"/>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D3CACC"/>
          </a:solidFill>
        </a:fill>
      </a:tcStyle>
    </a:wholeTbl>
    <a:band2H>
      <a:tcTxStyle/>
      <a:tcStyle>
        <a:tcBdr/>
        <a:fill>
          <a:solidFill>
            <a:srgbClr val="EAE6E7"/>
          </a:solidFill>
        </a:fill>
      </a:tcStyle>
    </a:band2H>
    <a:firstCol>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Col>
    <a:la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381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lastRow>
    <a:firstRow>
      <a:tcTxStyle b="on" i="off">
        <a:fontRef idx="major">
          <a:schemeClr val="accent2"/>
        </a:fontRef>
        <a:schemeClr val="accent2"/>
      </a:tcTxStyle>
      <a:tcStyle>
        <a:tcBdr>
          <a:left>
            <a:ln w="12700" cap="flat">
              <a:solidFill>
                <a:schemeClr val="accent2"/>
              </a:solidFill>
              <a:prstDash val="solid"/>
              <a:round/>
            </a:ln>
          </a:left>
          <a:right>
            <a:ln w="12700" cap="flat">
              <a:solidFill>
                <a:schemeClr val="accent2"/>
              </a:solidFill>
              <a:prstDash val="solid"/>
              <a:round/>
            </a:ln>
          </a:right>
          <a:top>
            <a:ln w="12700" cap="flat">
              <a:solidFill>
                <a:schemeClr val="accent2"/>
              </a:solidFill>
              <a:prstDash val="solid"/>
              <a:round/>
            </a:ln>
          </a:top>
          <a:bottom>
            <a:ln w="381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chemeClr val="accent1"/>
          </a:solidFill>
        </a:fill>
      </a:tcStyle>
    </a:firstRow>
  </a:tblStyle>
  <a:tblStyle styleId="{2708684C-4D16-4618-839F-0558EEFCDFE6}" styleName="">
    <a:tblBg/>
    <a:wholeTbl>
      <a:tcTxStyle b="off"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chemeClr val="accent5">
              <a:hueOff val="-15428571"/>
              <a:satOff val="-30434"/>
              <a:lumOff val="9019"/>
            </a:schemeClr>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4607" autoAdjust="0"/>
  </p:normalViewPr>
  <p:slideViewPr>
    <p:cSldViewPr snapToGrid="0" snapToObjects="1">
      <p:cViewPr varScale="1">
        <p:scale>
          <a:sx n="82" d="100"/>
          <a:sy n="82" d="100"/>
        </p:scale>
        <p:origin x="1422" y="-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00" d="100"/>
          <a:sy n="100" d="100"/>
        </p:scale>
        <p:origin x="1554" y="-8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"$"#,##0.00</c:formatCode>
                <c:ptCount val="5"/>
                <c:pt idx="0">
                  <c:v>31.38</c:v>
                </c:pt>
                <c:pt idx="1">
                  <c:v>36.44</c:v>
                </c:pt>
                <c:pt idx="2">
                  <c:v>41.01</c:v>
                </c:pt>
                <c:pt idx="3">
                  <c:v>49.58</c:v>
                </c:pt>
                <c:pt idx="4">
                  <c:v>72.67</c:v>
                </c:pt>
              </c:numCache>
            </c:numRef>
          </c:val>
          <c:extLst>
            <c:ext xmlns:c16="http://schemas.microsoft.com/office/drawing/2014/chart" uri="{C3380CC4-5D6E-409C-BE32-E72D297353CC}">
              <c16:uniqueId val="{00000000-0BF3-4A68-90DA-787EA6A706E1}"/>
            </c:ext>
          </c:extLst>
        </c:ser>
        <c:dLbls>
          <c:showLegendKey val="0"/>
          <c:showVal val="0"/>
          <c:showCatName val="0"/>
          <c:showSerName val="0"/>
          <c:showPercent val="0"/>
          <c:showBubbleSize val="0"/>
        </c:dLbls>
        <c:gapWidth val="219"/>
        <c:overlap val="-27"/>
        <c:axId val="641345168"/>
        <c:axId val="641350160"/>
      </c:barChart>
      <c:catAx>
        <c:axId val="64134516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Acherus Grotesque Regular" panose="02000505000000020004" pitchFamily="50" charset="0"/>
                <a:ea typeface="+mn-ea"/>
                <a:cs typeface="+mn-cs"/>
              </a:defRPr>
            </a:pPr>
            <a:endParaRPr lang="en-US"/>
          </a:p>
        </c:txPr>
        <c:crossAx val="641350160"/>
        <c:crosses val="autoZero"/>
        <c:auto val="1"/>
        <c:lblAlgn val="ctr"/>
        <c:lblOffset val="100"/>
        <c:noMultiLvlLbl val="0"/>
      </c:catAx>
      <c:valAx>
        <c:axId val="641350160"/>
        <c:scaling>
          <c:orientation val="minMax"/>
        </c:scaling>
        <c:delete val="0"/>
        <c:axPos val="l"/>
        <c:majorGridlines>
          <c:spPr>
            <a:ln w="9525" cap="flat" cmpd="sng" algn="ctr">
              <a:solidFill>
                <a:srgbClr val="A5A5A5"/>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Acherus Grotesque Regular" panose="02000505000000020004" pitchFamily="50" charset="0"/>
                <a:ea typeface="+mn-ea"/>
                <a:cs typeface="+mn-cs"/>
              </a:defRPr>
            </a:pPr>
            <a:endParaRPr lang="en-US"/>
          </a:p>
        </c:txPr>
        <c:crossAx val="64134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87731"/>
            </a:solidFill>
            <a:ln>
              <a:noFill/>
            </a:ln>
            <a:effectLst/>
          </c:spPr>
          <c:invertIfNegative val="0"/>
          <c:cat>
            <c:strRef>
              <c:f>Sheet1!$A$2:$A$3</c:f>
              <c:strCache>
                <c:ptCount val="2"/>
                <c:pt idx="0">
                  <c:v>Private Foundations</c:v>
                </c:pt>
                <c:pt idx="1">
                  <c:v>Donor-advised Funds</c:v>
                </c:pt>
              </c:strCache>
            </c:strRef>
          </c:cat>
          <c:val>
            <c:numRef>
              <c:f>Sheet1!$B$2:$B$3</c:f>
              <c:numCache>
                <c:formatCode>"$"#,##0.00</c:formatCode>
                <c:ptCount val="2"/>
                <c:pt idx="0">
                  <c:v>64.260000000000005</c:v>
                </c:pt>
                <c:pt idx="1">
                  <c:v>72.67</c:v>
                </c:pt>
              </c:numCache>
            </c:numRef>
          </c:val>
          <c:extLst>
            <c:ext xmlns:c16="http://schemas.microsoft.com/office/drawing/2014/chart" uri="{C3380CC4-5D6E-409C-BE32-E72D297353CC}">
              <c16:uniqueId val="{00000000-0BF3-4A68-90DA-787EA6A706E1}"/>
            </c:ext>
          </c:extLst>
        </c:ser>
        <c:dLbls>
          <c:showLegendKey val="0"/>
          <c:showVal val="0"/>
          <c:showCatName val="0"/>
          <c:showSerName val="0"/>
          <c:showPercent val="0"/>
          <c:showBubbleSize val="0"/>
        </c:dLbls>
        <c:gapWidth val="219"/>
        <c:overlap val="-27"/>
        <c:axId val="641345168"/>
        <c:axId val="641350160"/>
      </c:barChart>
      <c:catAx>
        <c:axId val="641345168"/>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Acherus Grotesque Regular" panose="02000505000000020004" pitchFamily="50" charset="0"/>
                <a:ea typeface="+mn-ea"/>
                <a:cs typeface="+mn-cs"/>
              </a:defRPr>
            </a:pPr>
            <a:endParaRPr lang="en-US"/>
          </a:p>
        </c:txPr>
        <c:crossAx val="641350160"/>
        <c:crosses val="autoZero"/>
        <c:auto val="1"/>
        <c:lblAlgn val="ctr"/>
        <c:lblOffset val="100"/>
        <c:noMultiLvlLbl val="0"/>
      </c:catAx>
      <c:valAx>
        <c:axId val="641350160"/>
        <c:scaling>
          <c:orientation val="minMax"/>
        </c:scaling>
        <c:delete val="0"/>
        <c:axPos val="l"/>
        <c:majorGridlines>
          <c:spPr>
            <a:ln w="9525" cap="flat" cmpd="sng" algn="ctr">
              <a:solidFill>
                <a:srgbClr val="A5A5A5"/>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Acherus Grotesque Regular" panose="02000505000000020004" pitchFamily="50" charset="0"/>
                <a:ea typeface="+mn-ea"/>
                <a:cs typeface="+mn-cs"/>
              </a:defRPr>
            </a:pPr>
            <a:endParaRPr lang="en-US"/>
          </a:p>
        </c:txPr>
        <c:crossAx val="64134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58788"/>
          </a:xfrm>
          <a:prstGeom prst="rect">
            <a:avLst/>
          </a:prstGeom>
        </p:spPr>
        <p:txBody>
          <a:bodyPr vert="horz" lIns="91430" tIns="45715" rIns="91430" bIns="45715" rtlCol="0"/>
          <a:lstStyle>
            <a:lvl1pPr algn="r">
              <a:defRPr sz="1200"/>
            </a:lvl1pPr>
          </a:lstStyle>
          <a:p>
            <a:endParaRPr lang="en-US" dirty="0"/>
          </a:p>
        </p:txBody>
      </p:sp>
      <p:sp>
        <p:nvSpPr>
          <p:cNvPr id="4" name="Footer Placeholder 3"/>
          <p:cNvSpPr>
            <a:spLocks noGrp="1"/>
          </p:cNvSpPr>
          <p:nvPr>
            <p:ph type="ftr" sz="quarter" idx="2"/>
          </p:nvPr>
        </p:nvSpPr>
        <p:spPr>
          <a:xfrm>
            <a:off x="228600" y="8685214"/>
            <a:ext cx="2743200" cy="458787"/>
          </a:xfrm>
          <a:prstGeom prst="rect">
            <a:avLst/>
          </a:prstGeom>
        </p:spPr>
        <p:txBody>
          <a:bodyPr vert="horz" lIns="91430" tIns="45715" rIns="91430" bIns="45715" rtlCol="0" anchor="b"/>
          <a:lstStyle>
            <a:lvl1pPr algn="l">
              <a:defRPr sz="1200"/>
            </a:lvl1pPr>
          </a:lstStyle>
          <a:p>
            <a:r>
              <a:rPr lang="en-US" sz="1050" i="1" dirty="0">
                <a:solidFill>
                  <a:srgbClr val="000000"/>
                </a:solidFill>
                <a:latin typeface="Times New Roman" panose="02020603050405020304" pitchFamily="18" charset="0"/>
                <a:cs typeface="Times New Roman" panose="02020603050405020304" pitchFamily="18" charset="0"/>
              </a:rPr>
              <a:t>Working with Donor-advised </a:t>
            </a:r>
            <a:r>
              <a:rPr lang="en-US" sz="1050" i="1" dirty="0" smtClean="0">
                <a:solidFill>
                  <a:srgbClr val="000000"/>
                </a:solidFill>
                <a:latin typeface="Times New Roman" panose="02020603050405020304" pitchFamily="18" charset="0"/>
                <a:cs typeface="Times New Roman" panose="02020603050405020304" pitchFamily="18" charset="0"/>
              </a:rPr>
              <a:t>Funds</a:t>
            </a:r>
            <a:r>
              <a:rPr lang="en-US" sz="1050" i="1" dirty="0">
                <a:solidFill>
                  <a:srgbClr val="000000"/>
                </a:solidFill>
                <a:latin typeface="Times New Roman" panose="02020603050405020304" pitchFamily="18" charset="0"/>
                <a:cs typeface="Times New Roman" panose="02020603050405020304" pitchFamily="18" charset="0"/>
              </a:rPr>
              <a:t> </a:t>
            </a:r>
          </a:p>
          <a:p>
            <a:r>
              <a:rPr lang="en-US" sz="1050" i="1" dirty="0">
                <a:solidFill>
                  <a:srgbClr val="000000"/>
                </a:solidFill>
                <a:latin typeface="Times New Roman" panose="02020603050405020304" pitchFamily="18" charset="0"/>
                <a:cs typeface="Times New Roman" panose="02020603050405020304" pitchFamily="18" charset="0"/>
              </a:rPr>
              <a:t>Hampton Roads Estate Planning </a:t>
            </a:r>
            <a:r>
              <a:rPr lang="en-US" sz="1050" i="1" dirty="0" smtClean="0">
                <a:solidFill>
                  <a:srgbClr val="000000"/>
                </a:solidFill>
                <a:latin typeface="Times New Roman" panose="02020603050405020304" pitchFamily="18" charset="0"/>
                <a:cs typeface="Times New Roman" panose="02020603050405020304" pitchFamily="18" charset="0"/>
              </a:rPr>
              <a:t>Council</a:t>
            </a:r>
            <a:endParaRPr lang="en-US" sz="1050" dirty="0"/>
          </a:p>
        </p:txBody>
      </p:sp>
      <p:sp>
        <p:nvSpPr>
          <p:cNvPr id="5" name="Slide Number Placeholder 4"/>
          <p:cNvSpPr>
            <a:spLocks noGrp="1"/>
          </p:cNvSpPr>
          <p:nvPr>
            <p:ph type="sldNum" sz="quarter" idx="3"/>
          </p:nvPr>
        </p:nvSpPr>
        <p:spPr>
          <a:xfrm>
            <a:off x="3884614" y="8685214"/>
            <a:ext cx="2792411" cy="458787"/>
          </a:xfrm>
          <a:prstGeom prst="rect">
            <a:avLst/>
          </a:prstGeom>
        </p:spPr>
        <p:txBody>
          <a:bodyPr vert="horz" lIns="91430" tIns="45715" rIns="91430" bIns="45715" rtlCol="0" anchor="b"/>
          <a:lstStyle>
            <a:lvl1pPr algn="r">
              <a:defRPr sz="1200"/>
            </a:lvl1pPr>
          </a:lstStyle>
          <a:p>
            <a:pPr defTabSz="857250"/>
            <a:r>
              <a:rPr lang="en-US" sz="1050" i="1" dirty="0" smtClean="0">
                <a:solidFill>
                  <a:srgbClr val="000000"/>
                </a:solidFill>
                <a:latin typeface="Times New Roman" panose="02020603050405020304" pitchFamily="18" charset="0"/>
                <a:cs typeface="Times New Roman" panose="02020603050405020304" pitchFamily="18" charset="0"/>
              </a:rPr>
              <a:t>Page </a:t>
            </a:r>
            <a:fld id="{C1E0C75F-3AC2-F744-8CDC-98F5FE625E41}" type="slidenum">
              <a:rPr lang="en-US" sz="1050" i="1" smtClean="0">
                <a:solidFill>
                  <a:srgbClr val="000000"/>
                </a:solidFill>
                <a:latin typeface="Times New Roman" panose="02020603050405020304" pitchFamily="18" charset="0"/>
                <a:cs typeface="Times New Roman" panose="02020603050405020304" pitchFamily="18" charset="0"/>
              </a:rPr>
              <a:pPr defTabSz="857250"/>
              <a:t>‹#›</a:t>
            </a:fld>
            <a:endParaRPr lang="en-US" sz="1050" i="1" dirty="0" smtClean="0">
              <a:solidFill>
                <a:srgbClr val="000000"/>
              </a:solidFill>
              <a:latin typeface="Times New Roman" panose="02020603050405020304" pitchFamily="18" charset="0"/>
              <a:cs typeface="Times New Roman" panose="02020603050405020304" pitchFamily="18" charset="0"/>
            </a:endParaRPr>
          </a:p>
          <a:p>
            <a:r>
              <a:rPr lang="en-US" sz="1050" i="1" dirty="0">
                <a:solidFill>
                  <a:srgbClr val="000000"/>
                </a:solidFill>
                <a:latin typeface="Times New Roman" panose="02020603050405020304" pitchFamily="18" charset="0"/>
                <a:cs typeface="Times New Roman" panose="02020603050405020304" pitchFamily="18" charset="0"/>
              </a:rPr>
              <a:t>January 17, </a:t>
            </a:r>
            <a:r>
              <a:rPr lang="en-US" sz="1050" i="1" dirty="0" smtClean="0">
                <a:solidFill>
                  <a:srgbClr val="000000"/>
                </a:solidFill>
                <a:latin typeface="Times New Roman" panose="02020603050405020304" pitchFamily="18" charset="0"/>
                <a:cs typeface="Times New Roman" panose="02020603050405020304" pitchFamily="18" charset="0"/>
              </a:rPr>
              <a:t>2023</a:t>
            </a:r>
            <a:endParaRPr lang="en-US" sz="1050" dirty="0"/>
          </a:p>
        </p:txBody>
      </p:sp>
    </p:spTree>
    <p:extLst>
      <p:ext uri="{BB962C8B-B14F-4D97-AF65-F5344CB8AC3E}">
        <p14:creationId xmlns:p14="http://schemas.microsoft.com/office/powerpoint/2010/main" val="1883157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381000" y="685800"/>
            <a:ext cx="6096000" cy="3429000"/>
          </a:xfrm>
          <a:prstGeom prst="rect">
            <a:avLst/>
          </a:prstGeom>
        </p:spPr>
        <p:txBody>
          <a:bodyPr lIns="91430" tIns="45715" rIns="91430" bIns="45715"/>
          <a:lstStyle/>
          <a:p>
            <a:endParaRPr/>
          </a:p>
        </p:txBody>
      </p:sp>
      <p:sp>
        <p:nvSpPr>
          <p:cNvPr id="140" name="Shape 140"/>
          <p:cNvSpPr>
            <a:spLocks noGrp="1"/>
          </p:cNvSpPr>
          <p:nvPr>
            <p:ph type="body" sz="quarter" idx="1"/>
          </p:nvPr>
        </p:nvSpPr>
        <p:spPr>
          <a:xfrm>
            <a:off x="914401" y="4343401"/>
            <a:ext cx="5029200" cy="4114800"/>
          </a:xfrm>
          <a:prstGeom prst="rect">
            <a:avLst/>
          </a:prstGeom>
        </p:spPr>
        <p:txBody>
          <a:bodyPr lIns="91430" tIns="45715" rIns="91430" bIns="45715"/>
          <a:lstStyle/>
          <a:p>
            <a:endParaRPr/>
          </a:p>
        </p:txBody>
      </p:sp>
      <p:sp>
        <p:nvSpPr>
          <p:cNvPr id="4" name="Footer Placeholder 3"/>
          <p:cNvSpPr>
            <a:spLocks noGrp="1"/>
          </p:cNvSpPr>
          <p:nvPr>
            <p:ph type="ftr" sz="quarter" idx="4"/>
          </p:nvPr>
        </p:nvSpPr>
        <p:spPr>
          <a:xfrm>
            <a:off x="0" y="8458201"/>
            <a:ext cx="6858000" cy="685799"/>
          </a:xfrm>
          <a:prstGeom prst="rect">
            <a:avLst/>
          </a:prstGeom>
        </p:spPr>
        <p:txBody>
          <a:bodyPr vert="horz" lIns="91440" tIns="45720" rIns="91440" bIns="45720" rtlCol="0" anchor="b"/>
          <a:lstStyle>
            <a:lvl1pPr algn="l">
              <a:defRPr sz="1200"/>
            </a:lvl1pPr>
          </a:lstStyle>
          <a:p>
            <a:endParaRPr lang="en-US" dirty="0" smtClean="0"/>
          </a:p>
          <a:p>
            <a:pPr algn="ctr"/>
            <a:fld id="{7F128518-DB4A-4FB2-AF71-189A74D60552}" type="slidenum">
              <a:rPr lang="en-US" smtClean="0"/>
              <a:pPr algn="ctr"/>
              <a:t>‹#›</a:t>
            </a:fld>
            <a:endParaRPr lang="en-US" dirty="0" smtClean="0"/>
          </a:p>
          <a:p>
            <a:endParaRPr lang="en-US" dirty="0"/>
          </a:p>
        </p:txBody>
      </p:sp>
    </p:spTree>
    <p:extLst>
      <p:ext uri="{BB962C8B-B14F-4D97-AF65-F5344CB8AC3E}">
        <p14:creationId xmlns:p14="http://schemas.microsoft.com/office/powerpoint/2010/main" val="855544950"/>
      </p:ext>
    </p:extLst>
  </p:cSld>
  <p:clrMap bg1="lt1" tx1="dk1" bg2="lt2" tx2="dk2" accent1="accent1" accent2="accent2" accent3="accent3" accent4="accent4" accent5="accent5" accent6="accent6" hlink="hlink" folHlink="folHlink"/>
  <p:hf hdr="0" dt="0"/>
  <p:notesStyle>
    <a:lvl1pPr latinLnBrk="0">
      <a:defRPr sz="1200">
        <a:solidFill>
          <a:schemeClr val="accent1"/>
        </a:solidFill>
        <a:latin typeface="+mj-lt"/>
        <a:ea typeface="+mj-ea"/>
        <a:cs typeface="+mj-cs"/>
        <a:sym typeface="Calibri"/>
      </a:defRPr>
    </a:lvl1pPr>
    <a:lvl2pPr indent="228600" latinLnBrk="0">
      <a:defRPr sz="1200">
        <a:solidFill>
          <a:schemeClr val="accent1"/>
        </a:solidFill>
        <a:latin typeface="+mj-lt"/>
        <a:ea typeface="+mj-ea"/>
        <a:cs typeface="+mj-cs"/>
        <a:sym typeface="Calibri"/>
      </a:defRPr>
    </a:lvl2pPr>
    <a:lvl3pPr indent="457200" latinLnBrk="0">
      <a:defRPr sz="1200">
        <a:solidFill>
          <a:schemeClr val="accent1"/>
        </a:solidFill>
        <a:latin typeface="+mj-lt"/>
        <a:ea typeface="+mj-ea"/>
        <a:cs typeface="+mj-cs"/>
        <a:sym typeface="Calibri"/>
      </a:defRPr>
    </a:lvl3pPr>
    <a:lvl4pPr indent="685800" latinLnBrk="0">
      <a:defRPr sz="1200">
        <a:solidFill>
          <a:schemeClr val="accent1"/>
        </a:solidFill>
        <a:latin typeface="+mj-lt"/>
        <a:ea typeface="+mj-ea"/>
        <a:cs typeface="+mj-cs"/>
        <a:sym typeface="Calibri"/>
      </a:defRPr>
    </a:lvl4pPr>
    <a:lvl5pPr indent="914400" latinLnBrk="0">
      <a:defRPr sz="1200">
        <a:solidFill>
          <a:schemeClr val="accent1"/>
        </a:solidFill>
        <a:latin typeface="+mj-lt"/>
        <a:ea typeface="+mj-ea"/>
        <a:cs typeface="+mj-cs"/>
        <a:sym typeface="Calibri"/>
      </a:defRPr>
    </a:lvl5pPr>
    <a:lvl6pPr indent="1143000" latinLnBrk="0">
      <a:defRPr sz="1200">
        <a:solidFill>
          <a:schemeClr val="accent1"/>
        </a:solidFill>
        <a:latin typeface="+mj-lt"/>
        <a:ea typeface="+mj-ea"/>
        <a:cs typeface="+mj-cs"/>
        <a:sym typeface="Calibri"/>
      </a:defRPr>
    </a:lvl6pPr>
    <a:lvl7pPr indent="1371600" latinLnBrk="0">
      <a:defRPr sz="1200">
        <a:solidFill>
          <a:schemeClr val="accent1"/>
        </a:solidFill>
        <a:latin typeface="+mj-lt"/>
        <a:ea typeface="+mj-ea"/>
        <a:cs typeface="+mj-cs"/>
        <a:sym typeface="Calibri"/>
      </a:defRPr>
    </a:lvl7pPr>
    <a:lvl8pPr indent="1600200" latinLnBrk="0">
      <a:defRPr sz="1200">
        <a:solidFill>
          <a:schemeClr val="accent1"/>
        </a:solidFill>
        <a:latin typeface="+mj-lt"/>
        <a:ea typeface="+mj-ea"/>
        <a:cs typeface="+mj-cs"/>
        <a:sym typeface="Calibri"/>
      </a:defRPr>
    </a:lvl8pPr>
    <a:lvl9pPr indent="1828800" latinLnBrk="0">
      <a:defRPr sz="1200">
        <a:solidFill>
          <a:schemeClr val="accent1"/>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a:t>
            </a:fld>
            <a:endParaRPr lang="en-US" smtClean="0"/>
          </a:p>
          <a:p>
            <a:pPr algn="ctr"/>
            <a:endParaRPr lang="en-US" smtClean="0"/>
          </a:p>
          <a:p>
            <a:endParaRPr lang="en-US" dirty="0"/>
          </a:p>
        </p:txBody>
      </p:sp>
    </p:spTree>
    <p:extLst>
      <p:ext uri="{BB962C8B-B14F-4D97-AF65-F5344CB8AC3E}">
        <p14:creationId xmlns:p14="http://schemas.microsoft.com/office/powerpoint/2010/main" val="303273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Since a private foundation is a separate entity, it allows the donor to start from scratch</a:t>
            </a:r>
          </a:p>
          <a:p>
            <a:endParaRPr lang="en-US" baseline="0" dirty="0" smtClean="0"/>
          </a:p>
          <a:p>
            <a:r>
              <a:rPr lang="en-US" baseline="0" dirty="0" smtClean="0"/>
              <a:t>The donor can determine how the foundation will be governed, make grants, make investments, and how long it will last</a:t>
            </a:r>
          </a:p>
          <a:p>
            <a:endParaRPr lang="en-US" baseline="0" dirty="0" smtClean="0"/>
          </a:p>
          <a:p>
            <a:r>
              <a:rPr lang="en-US" baseline="0" dirty="0" smtClean="0"/>
              <a:t>A donor establishing an account at a DAF can only recommend grants and investments. The sponsoring DAF has already established how it operate and what the options will be a DAFs duration</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10</a:t>
            </a:fld>
            <a:endParaRPr lang="en-US" smtClean="0"/>
          </a:p>
          <a:p>
            <a:pPr algn="ctr"/>
            <a:endParaRPr lang="en-US" smtClean="0"/>
          </a:p>
          <a:p>
            <a:endParaRPr lang="en-US" dirty="0"/>
          </a:p>
        </p:txBody>
      </p:sp>
    </p:spTree>
    <p:extLst>
      <p:ext uri="{BB962C8B-B14F-4D97-AF65-F5344CB8AC3E}">
        <p14:creationId xmlns:p14="http://schemas.microsoft.com/office/powerpoint/2010/main" val="2528322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level of control</a:t>
            </a:r>
            <a:r>
              <a:rPr lang="en-US" baseline="0" dirty="0" smtClean="0"/>
              <a:t> comes with a cost</a:t>
            </a:r>
          </a:p>
          <a:p>
            <a:endParaRPr lang="en-US" baseline="0" dirty="0" smtClean="0"/>
          </a:p>
          <a:p>
            <a:r>
              <a:rPr lang="en-US" baseline="0" dirty="0" smtClean="0"/>
              <a:t>The donor will need to</a:t>
            </a:r>
          </a:p>
          <a:p>
            <a:endParaRPr lang="en-US" baseline="0" dirty="0" smtClean="0"/>
          </a:p>
          <a:p>
            <a:r>
              <a:rPr lang="en-US" baseline="0" dirty="0" smtClean="0"/>
              <a:t>-- hire a lawyer to draft the governing documents</a:t>
            </a:r>
          </a:p>
          <a:p>
            <a:r>
              <a:rPr lang="en-US" baseline="0" dirty="0" smtClean="0"/>
              <a:t>-- hire an accountant to set up and maintain the financial records</a:t>
            </a:r>
          </a:p>
          <a:p>
            <a:r>
              <a:rPr lang="en-US" baseline="0" dirty="0" smtClean="0"/>
              <a:t>-- open a bank account for cash and a brokerage account for financial assets</a:t>
            </a:r>
          </a:p>
          <a:p>
            <a:r>
              <a:rPr lang="en-US" baseline="0" dirty="0" smtClean="0"/>
              <a:t>-- hire a wealth manage to develop and execute investment strategy</a:t>
            </a:r>
          </a:p>
          <a:p>
            <a:r>
              <a:rPr lang="en-US" baseline="0" dirty="0" smtClean="0"/>
              <a:t>-- obtain a taxpayer ID number</a:t>
            </a:r>
          </a:p>
          <a:p>
            <a:endParaRPr lang="en-US" baseline="0" dirty="0" smtClean="0"/>
          </a:p>
          <a:p>
            <a:r>
              <a:rPr lang="en-US" baseline="0" dirty="0" smtClean="0"/>
              <a:t>For a DAF, all a donor needs to do is fill out a form</a:t>
            </a:r>
          </a:p>
          <a:p>
            <a:endParaRPr lang="en-US" baseline="0" dirty="0" smtClean="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11</a:t>
            </a:fld>
            <a:endParaRPr lang="en-US" smtClean="0"/>
          </a:p>
          <a:p>
            <a:pPr algn="ctr"/>
            <a:endParaRPr lang="en-US" smtClean="0"/>
          </a:p>
          <a:p>
            <a:endParaRPr lang="en-US" dirty="0"/>
          </a:p>
        </p:txBody>
      </p:sp>
    </p:spTree>
    <p:extLst>
      <p:ext uri="{BB962C8B-B14F-4D97-AF65-F5344CB8AC3E}">
        <p14:creationId xmlns:p14="http://schemas.microsoft.com/office/powerpoint/2010/main" val="3886606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Similarly, a donor will have to ensure that a variety of issues are managed properly in operating the private foundation</a:t>
            </a:r>
          </a:p>
          <a:p>
            <a:endParaRPr lang="en-US" baseline="0" dirty="0" smtClean="0"/>
          </a:p>
          <a:p>
            <a:r>
              <a:rPr lang="en-US" baseline="0" dirty="0" smtClean="0"/>
              <a:t>The foundation must </a:t>
            </a:r>
          </a:p>
          <a:p>
            <a:endParaRPr lang="en-US" baseline="0" dirty="0" smtClean="0"/>
          </a:p>
          <a:p>
            <a:r>
              <a:rPr lang="en-US" baseline="0" dirty="0" smtClean="0"/>
              <a:t>-- ensure that 5% of its average annual assets are distributed to charities. </a:t>
            </a:r>
          </a:p>
          <a:p>
            <a:r>
              <a:rPr lang="en-US" baseline="0" dirty="0" smtClean="0"/>
              <a:t>-- manage a tax on its net investment income</a:t>
            </a:r>
          </a:p>
          <a:p>
            <a:r>
              <a:rPr lang="en-US" baseline="0" dirty="0" smtClean="0"/>
              <a:t>-- manage foundation assets that don’t violate self-dealing rules addressing how foundation assets benefit the donor and his family</a:t>
            </a:r>
          </a:p>
          <a:p>
            <a:r>
              <a:rPr lang="en-US" baseline="0" dirty="0" smtClean="0"/>
              <a:t>-- manage investments that limit certain investment choices that might be deemed to put the foundation at risk</a:t>
            </a:r>
          </a:p>
          <a:p>
            <a:r>
              <a:rPr lang="en-US" baseline="0" dirty="0" smtClean="0"/>
              <a:t>-- ensure at tax return is filed</a:t>
            </a:r>
          </a:p>
          <a:p>
            <a:endParaRPr lang="en-US" baseline="0" dirty="0" smtClean="0"/>
          </a:p>
          <a:p>
            <a:r>
              <a:rPr lang="en-US" baseline="0" dirty="0" smtClean="0"/>
              <a:t>For a DAF, all the donor needs to do in operating the fund is make grant recommendation forms</a:t>
            </a:r>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12</a:t>
            </a:fld>
            <a:endParaRPr lang="en-US" smtClean="0"/>
          </a:p>
          <a:p>
            <a:pPr algn="ctr"/>
            <a:endParaRPr lang="en-US" smtClean="0"/>
          </a:p>
          <a:p>
            <a:endParaRPr lang="en-US" dirty="0"/>
          </a:p>
        </p:txBody>
      </p:sp>
    </p:spTree>
    <p:extLst>
      <p:ext uri="{BB962C8B-B14F-4D97-AF65-F5344CB8AC3E}">
        <p14:creationId xmlns:p14="http://schemas.microsoft.com/office/powerpoint/2010/main" val="407182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The tax benefits are less for a private foundation</a:t>
            </a:r>
          </a:p>
          <a:p>
            <a:endParaRPr lang="en-US" baseline="0" dirty="0" smtClean="0"/>
          </a:p>
          <a:p>
            <a:r>
              <a:rPr lang="en-US" baseline="0" dirty="0" smtClean="0"/>
              <a:t>Many of you will be familiar with the rules on how quickly a charitable deduction can be used.</a:t>
            </a:r>
          </a:p>
          <a:p>
            <a:endParaRPr lang="en-US" baseline="0" dirty="0" smtClean="0"/>
          </a:p>
          <a:p>
            <a:r>
              <a:rPr lang="en-US" baseline="0" dirty="0" smtClean="0"/>
              <a:t>These rules limit how much of a charitable deduction can be used in a given year. The limit is based on a donor’s AGI.</a:t>
            </a:r>
          </a:p>
          <a:p>
            <a:endParaRPr lang="en-US" baseline="0" dirty="0" smtClean="0"/>
          </a:p>
          <a:p>
            <a:r>
              <a:rPr lang="en-US" baseline="0" dirty="0" smtClean="0"/>
              <a:t>For a private foundation, these limits are lower than for a DAF and other public charities.</a:t>
            </a:r>
          </a:p>
          <a:p>
            <a:endParaRPr lang="en-US" baseline="0" dirty="0" smtClean="0"/>
          </a:p>
          <a:p>
            <a:r>
              <a:rPr lang="en-US" baseline="0" dirty="0" smtClean="0"/>
              <a:t>For small gifts, it makes no difference. However for larger gifts, this limitation can make a difference in two ways.</a:t>
            </a:r>
          </a:p>
          <a:p>
            <a:endParaRPr lang="en-US" baseline="0" dirty="0" smtClean="0"/>
          </a:p>
          <a:p>
            <a:r>
              <a:rPr lang="en-US" baseline="0" dirty="0" smtClean="0"/>
              <a:t>First, it can take longer to use all of the available deduction – creating a time value of money problem. Also can be a problem if the tax brackets change from year to year.</a:t>
            </a:r>
          </a:p>
          <a:p>
            <a:endParaRPr lang="en-US" baseline="0" dirty="0" smtClean="0"/>
          </a:p>
          <a:p>
            <a:r>
              <a:rPr lang="en-US" baseline="0" dirty="0" smtClean="0"/>
              <a:t>Second, there is a limit for how long the gift can be used. For large gifts, it may be possible that a donor can’t use all of the tax savings potentially available.</a:t>
            </a:r>
          </a:p>
          <a:p>
            <a:endParaRPr lang="en-US" baseline="0" dirty="0" smtClean="0"/>
          </a:p>
          <a:p>
            <a:r>
              <a:rPr lang="en-US" baseline="0" dirty="0" smtClean="0"/>
              <a:t>Moreover, there are limits on the type of property eligible for the best tax savings.</a:t>
            </a:r>
          </a:p>
          <a:p>
            <a:endParaRPr lang="en-US" baseline="0" dirty="0" smtClean="0"/>
          </a:p>
          <a:p>
            <a:r>
              <a:rPr lang="en-US" baseline="0" dirty="0" smtClean="0"/>
              <a:t>Many donors seek to donate appreciated long-term capital gain property, as this is a way to permanently avoid paying the tax.</a:t>
            </a:r>
          </a:p>
          <a:p>
            <a:endParaRPr lang="en-US" baseline="0" dirty="0" smtClean="0"/>
          </a:p>
          <a:p>
            <a:r>
              <a:rPr lang="en-US" baseline="0" dirty="0" smtClean="0"/>
              <a:t>With a private foundation, you can only donate “qualified appreciated stock” – essentially publicly traded stock that doesn’t exceed a certain threshold of the outstanding stock.</a:t>
            </a:r>
          </a:p>
          <a:p>
            <a:endParaRPr lang="en-US" baseline="0" dirty="0" smtClean="0"/>
          </a:p>
          <a:p>
            <a:r>
              <a:rPr lang="en-US" baseline="0" dirty="0" smtClean="0"/>
              <a:t>A DAF has no such limitation – offering the greatest tax savings also to gifts of private business interests and real estate.</a:t>
            </a:r>
          </a:p>
          <a:p>
            <a:endParaRPr lang="en-US" baseline="0" dirty="0" smtClean="0"/>
          </a:p>
          <a:p>
            <a:r>
              <a:rPr lang="en-US" baseline="0" dirty="0" smtClean="0"/>
              <a:t>Donors have many reasons for establishing a private foundation. Tax savings aren’t necessarily at the top of the list. However, for many, it will be a consideration.</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13</a:t>
            </a:fld>
            <a:endParaRPr lang="en-US" smtClean="0"/>
          </a:p>
          <a:p>
            <a:pPr algn="ctr"/>
            <a:endParaRPr lang="en-US" smtClean="0"/>
          </a:p>
          <a:p>
            <a:endParaRPr lang="en-US" dirty="0"/>
          </a:p>
        </p:txBody>
      </p:sp>
    </p:spTree>
    <p:extLst>
      <p:ext uri="{BB962C8B-B14F-4D97-AF65-F5344CB8AC3E}">
        <p14:creationId xmlns:p14="http://schemas.microsoft.com/office/powerpoint/2010/main" val="98848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virtually any public charity can sponsor a DAF, they tend to fall into three categories</a:t>
            </a:r>
          </a:p>
          <a:p>
            <a:endParaRPr lang="en-US" baseline="0" dirty="0" smtClean="0"/>
          </a:p>
          <a:p>
            <a:r>
              <a:rPr lang="en-US" baseline="0" dirty="0" smtClean="0"/>
              <a:t>The first type are community foundations. These were the first, with the earliest known DAF going back to 1931.</a:t>
            </a:r>
          </a:p>
          <a:p>
            <a:endParaRPr lang="en-US" baseline="0" dirty="0" smtClean="0"/>
          </a:p>
          <a:p>
            <a:r>
              <a:rPr lang="en-US" baseline="0" dirty="0" smtClean="0"/>
              <a:t>The community foundations serving the Hampton Roads both offer DAFs, as do most, if not all, other community foundations.</a:t>
            </a:r>
          </a:p>
          <a:p>
            <a:endParaRPr lang="en-US" baseline="0" dirty="0" smtClean="0"/>
          </a:p>
          <a:p>
            <a:r>
              <a:rPr lang="en-US" baseline="0" dirty="0" smtClean="0"/>
              <a:t>Community Foundations like them because they can be a great tool for helping donors support local charities.</a:t>
            </a:r>
          </a:p>
          <a:p>
            <a:endParaRPr lang="en-US" baseline="0" dirty="0" smtClean="0"/>
          </a:p>
          <a:p>
            <a:r>
              <a:rPr lang="en-US" baseline="0" dirty="0" smtClean="0"/>
              <a:t>The second are financial institutions</a:t>
            </a:r>
          </a:p>
          <a:p>
            <a:endParaRPr lang="en-US" baseline="0" dirty="0" smtClean="0"/>
          </a:p>
          <a:p>
            <a:r>
              <a:rPr lang="en-US" baseline="0" dirty="0" smtClean="0"/>
              <a:t>Fidelity, Schwab, Vanguard are well-known. Also significant is the National Philanthropic Trust. They partner with other financial firms, such as Wells Fargo or UBS to offer a DAF.</a:t>
            </a:r>
          </a:p>
          <a:p>
            <a:endParaRPr lang="en-US" baseline="0" dirty="0" smtClean="0"/>
          </a:p>
          <a:p>
            <a:r>
              <a:rPr lang="en-US" baseline="0" dirty="0" smtClean="0"/>
              <a:t>Note that, even though these are closely associated with financial institutions, they are charities.</a:t>
            </a:r>
          </a:p>
          <a:p>
            <a:endParaRPr lang="en-US" baseline="0" dirty="0" smtClean="0"/>
          </a:p>
          <a:p>
            <a:r>
              <a:rPr lang="en-US" baseline="0" dirty="0" smtClean="0"/>
              <a:t>Once a gift goes to these, it must be used for charitable purposes.</a:t>
            </a:r>
          </a:p>
          <a:p>
            <a:endParaRPr lang="en-US" baseline="0" dirty="0" smtClean="0"/>
          </a:p>
          <a:p>
            <a:r>
              <a:rPr lang="en-US" baseline="0" dirty="0" smtClean="0"/>
              <a:t>Financial institutions like them, because it helps them gather assets to manage.</a:t>
            </a:r>
          </a:p>
          <a:p>
            <a:endParaRPr lang="en-US" baseline="0" dirty="0" smtClean="0"/>
          </a:p>
          <a:p>
            <a:r>
              <a:rPr lang="en-US" baseline="0" dirty="0" smtClean="0"/>
              <a:t>Their clients like them because of convenience</a:t>
            </a:r>
          </a:p>
          <a:p>
            <a:endParaRPr lang="en-US" baseline="0" dirty="0" smtClean="0"/>
          </a:p>
          <a:p>
            <a:r>
              <a:rPr lang="en-US" baseline="0" dirty="0" smtClean="0"/>
              <a:t>The third are single charities, such as The Nature Conservancy and Virginia Tech</a:t>
            </a:r>
          </a:p>
          <a:p>
            <a:endParaRPr lang="en-US" baseline="0" dirty="0" smtClean="0"/>
          </a:p>
          <a:p>
            <a:r>
              <a:rPr lang="en-US" baseline="0" dirty="0" smtClean="0"/>
              <a:t>These are typically found only at the larger charities, and are designed as relationship tools for their closet donors. </a:t>
            </a:r>
          </a:p>
          <a:p>
            <a:endParaRPr lang="en-US" baseline="0" dirty="0" smtClean="0"/>
          </a:p>
          <a:p>
            <a:r>
              <a:rPr lang="en-US" baseline="0" dirty="0" smtClean="0"/>
              <a:t>They recognize that even their closest donors have multiple charitable interests, even while prioritizing the sponsor charity.</a:t>
            </a:r>
          </a:p>
          <a:p>
            <a:endParaRPr lang="en-US" baseline="0" dirty="0" smtClean="0"/>
          </a:p>
          <a:p>
            <a:r>
              <a:rPr lang="en-US" baseline="0" dirty="0" smtClean="0"/>
              <a:t>As a result, they have established their own DAFs to help the close donors.</a:t>
            </a:r>
          </a:p>
          <a:p>
            <a:endParaRPr lang="en-US" baseline="0" dirty="0" smtClean="0"/>
          </a:p>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14</a:t>
            </a:fld>
            <a:endParaRPr lang="en-US" smtClean="0"/>
          </a:p>
          <a:p>
            <a:pPr algn="ctr"/>
            <a:endParaRPr lang="en-US" smtClean="0"/>
          </a:p>
          <a:p>
            <a:endParaRPr lang="en-US" dirty="0"/>
          </a:p>
        </p:txBody>
      </p:sp>
    </p:spTree>
    <p:extLst>
      <p:ext uri="{BB962C8B-B14F-4D97-AF65-F5344CB8AC3E}">
        <p14:creationId xmlns:p14="http://schemas.microsoft.com/office/powerpoint/2010/main" val="19385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15</a:t>
            </a:fld>
            <a:endParaRPr lang="en-US" smtClean="0"/>
          </a:p>
          <a:p>
            <a:pPr algn="ctr"/>
            <a:endParaRPr lang="en-US" smtClean="0"/>
          </a:p>
          <a:p>
            <a:endParaRPr lang="en-US" dirty="0"/>
          </a:p>
        </p:txBody>
      </p:sp>
    </p:spTree>
    <p:extLst>
      <p:ext uri="{BB962C8B-B14F-4D97-AF65-F5344CB8AC3E}">
        <p14:creationId xmlns:p14="http://schemas.microsoft.com/office/powerpoint/2010/main" val="234865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We’ve all heard why Jesse</a:t>
            </a:r>
            <a:r>
              <a:rPr lang="en-US" baseline="0" dirty="0" smtClean="0"/>
              <a:t> James robbed banks: “That’s where the money is”</a:t>
            </a:r>
          </a:p>
          <a:p>
            <a:endParaRPr lang="en-US" baseline="0" dirty="0" smtClean="0"/>
          </a:p>
          <a:p>
            <a:r>
              <a:rPr lang="en-US" baseline="0" dirty="0" smtClean="0"/>
              <a:t>While DAFs are obviously not the only places where your clients direct their charitable dollars, they are significant and growing</a:t>
            </a:r>
          </a:p>
          <a:p>
            <a:endParaRPr lang="en-US" baseline="0" dirty="0" smtClean="0"/>
          </a:p>
          <a:p>
            <a:r>
              <a:rPr lang="en-US" baseline="0" dirty="0" smtClean="0"/>
              <a:t>Perhaps the best way to understand that is to look at some numbers that show the size and impact of DAFs</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16</a:t>
            </a:fld>
            <a:endParaRPr lang="en-US" smtClean="0"/>
          </a:p>
          <a:p>
            <a:pPr algn="ctr"/>
            <a:endParaRPr lang="en-US" smtClean="0"/>
          </a:p>
          <a:p>
            <a:endParaRPr lang="en-US" dirty="0"/>
          </a:p>
        </p:txBody>
      </p:sp>
    </p:spTree>
    <p:extLst>
      <p:ext uri="{BB962C8B-B14F-4D97-AF65-F5344CB8AC3E}">
        <p14:creationId xmlns:p14="http://schemas.microsoft.com/office/powerpoint/2010/main" val="2002851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perspective can be found by looking at the list of the top 20 charities ranked by most contributions.</a:t>
            </a:r>
          </a:p>
          <a:p>
            <a:endParaRPr lang="en-US" dirty="0" smtClean="0"/>
          </a:p>
          <a:p>
            <a:r>
              <a:rPr lang="en-US" dirty="0" smtClean="0"/>
              <a:t>Here is a list going back to 1990, the year that the Fidelity Charitable</a:t>
            </a:r>
            <a:r>
              <a:rPr lang="en-US" baseline="0" dirty="0" smtClean="0"/>
              <a:t> Gift Fund was founded.</a:t>
            </a:r>
          </a:p>
          <a:p>
            <a:endParaRPr lang="en-US" baseline="0" dirty="0" smtClean="0"/>
          </a:p>
          <a:p>
            <a:r>
              <a:rPr lang="en-US" baseline="0" dirty="0" smtClean="0"/>
              <a:t>At the top of the list is the United Way with roughly $3.3 billion</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17</a:t>
            </a:fld>
            <a:endParaRPr lang="en-US" smtClean="0"/>
          </a:p>
          <a:p>
            <a:pPr algn="ctr"/>
            <a:endParaRPr lang="en-US" smtClean="0"/>
          </a:p>
          <a:p>
            <a:endParaRPr lang="en-US" dirty="0"/>
          </a:p>
        </p:txBody>
      </p:sp>
    </p:spTree>
    <p:extLst>
      <p:ext uri="{BB962C8B-B14F-4D97-AF65-F5344CB8AC3E}">
        <p14:creationId xmlns:p14="http://schemas.microsoft.com/office/powerpoint/2010/main" val="3714008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1996.</a:t>
            </a:r>
          </a:p>
          <a:p>
            <a:endParaRPr lang="en-US" baseline="0" dirty="0" smtClean="0"/>
          </a:p>
          <a:p>
            <a:r>
              <a:rPr lang="en-US" baseline="0" dirty="0" smtClean="0"/>
              <a:t>In just six years, Fidelity has cracked the top 20.</a:t>
            </a:r>
          </a:p>
          <a:p>
            <a:endParaRPr lang="en-US" baseline="0" dirty="0" smtClean="0"/>
          </a:p>
          <a:p>
            <a:r>
              <a:rPr lang="en-US" baseline="0" dirty="0" smtClean="0"/>
              <a:t>With just over $300 million in gifts, they received more gifts that year than every other university than Emory and Stanford.</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18</a:t>
            </a:fld>
            <a:endParaRPr lang="en-US" smtClean="0"/>
          </a:p>
          <a:p>
            <a:pPr algn="ctr"/>
            <a:endParaRPr lang="en-US" smtClean="0"/>
          </a:p>
          <a:p>
            <a:endParaRPr lang="en-US" dirty="0"/>
          </a:p>
        </p:txBody>
      </p:sp>
    </p:spTree>
    <p:extLst>
      <p:ext uri="{BB962C8B-B14F-4D97-AF65-F5344CB8AC3E}">
        <p14:creationId xmlns:p14="http://schemas.microsoft.com/office/powerpoint/2010/main" val="104565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year,</a:t>
            </a:r>
            <a:r>
              <a:rPr lang="en-US" baseline="0" dirty="0" smtClean="0"/>
              <a:t> 1997, Fidelity cracked the top 10.</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19</a:t>
            </a:fld>
            <a:endParaRPr lang="en-US" smtClean="0"/>
          </a:p>
          <a:p>
            <a:pPr algn="ctr"/>
            <a:endParaRPr lang="en-US" smtClean="0"/>
          </a:p>
          <a:p>
            <a:endParaRPr lang="en-US" dirty="0"/>
          </a:p>
        </p:txBody>
      </p:sp>
    </p:spTree>
    <p:extLst>
      <p:ext uri="{BB962C8B-B14F-4D97-AF65-F5344CB8AC3E}">
        <p14:creationId xmlns:p14="http://schemas.microsoft.com/office/powerpoint/2010/main" val="288775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Who’s number 1?</a:t>
            </a:r>
          </a:p>
          <a:p>
            <a:endParaRPr lang="en-US" baseline="0" dirty="0" smtClean="0"/>
          </a:p>
          <a:p>
            <a:r>
              <a:rPr lang="en-US" baseline="0" dirty="0" smtClean="0"/>
              <a:t>In 2021, the last reporting year, which charity received the most gifts?</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a:t>
            </a:fld>
            <a:endParaRPr lang="en-US" smtClean="0"/>
          </a:p>
          <a:p>
            <a:pPr algn="ctr"/>
            <a:endParaRPr lang="en-US" smtClean="0"/>
          </a:p>
          <a:p>
            <a:endParaRPr lang="en-US" dirty="0"/>
          </a:p>
        </p:txBody>
      </p:sp>
    </p:spTree>
    <p:extLst>
      <p:ext uri="{BB962C8B-B14F-4D97-AF65-F5344CB8AC3E}">
        <p14:creationId xmlns:p14="http://schemas.microsoft.com/office/powerpoint/2010/main" val="2854144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year,</a:t>
            </a:r>
            <a:r>
              <a:rPr lang="en-US" baseline="0" dirty="0" smtClean="0"/>
              <a:t> 1998, Fidelity cracked the top 5.</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20</a:t>
            </a:fld>
            <a:endParaRPr lang="en-US" smtClean="0"/>
          </a:p>
          <a:p>
            <a:pPr algn="ctr"/>
            <a:endParaRPr lang="en-US" smtClean="0"/>
          </a:p>
          <a:p>
            <a:endParaRPr lang="en-US" dirty="0"/>
          </a:p>
        </p:txBody>
      </p:sp>
    </p:spTree>
    <p:extLst>
      <p:ext uri="{BB962C8B-B14F-4D97-AF65-F5344CB8AC3E}">
        <p14:creationId xmlns:p14="http://schemas.microsoft.com/office/powerpoint/2010/main" val="1330072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roughly</a:t>
            </a:r>
            <a:r>
              <a:rPr lang="en-US" baseline="0" dirty="0" smtClean="0"/>
              <a:t> the next decade or so, Fidelity bounces between the top 5 and the top 10.</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21</a:t>
            </a:fld>
            <a:endParaRPr lang="en-US" smtClean="0"/>
          </a:p>
          <a:p>
            <a:pPr algn="ctr"/>
            <a:endParaRPr lang="en-US" smtClean="0"/>
          </a:p>
          <a:p>
            <a:endParaRPr lang="en-US" dirty="0"/>
          </a:p>
        </p:txBody>
      </p:sp>
    </p:spTree>
    <p:extLst>
      <p:ext uri="{BB962C8B-B14F-4D97-AF65-F5344CB8AC3E}">
        <p14:creationId xmlns:p14="http://schemas.microsoft.com/office/powerpoint/2010/main" val="265910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roughly</a:t>
            </a:r>
            <a:r>
              <a:rPr lang="en-US" baseline="0" dirty="0" smtClean="0"/>
              <a:t> the next decade or so, Fidelity bounces between the top 5 and the top 10.</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22</a:t>
            </a:fld>
            <a:endParaRPr lang="en-US" smtClean="0"/>
          </a:p>
          <a:p>
            <a:pPr algn="ctr"/>
            <a:endParaRPr lang="en-US" smtClean="0"/>
          </a:p>
          <a:p>
            <a:endParaRPr lang="en-US" dirty="0"/>
          </a:p>
        </p:txBody>
      </p:sp>
    </p:spTree>
    <p:extLst>
      <p:ext uri="{BB962C8B-B14F-4D97-AF65-F5344CB8AC3E}">
        <p14:creationId xmlns:p14="http://schemas.microsoft.com/office/powerpoint/2010/main" val="298773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a:t>
            </a:r>
            <a:r>
              <a:rPr lang="en-US" baseline="0" dirty="0" smtClean="0"/>
              <a:t> three DAFs are in the top 20.</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23</a:t>
            </a:fld>
            <a:endParaRPr lang="en-US" smtClean="0"/>
          </a:p>
          <a:p>
            <a:pPr algn="ctr"/>
            <a:endParaRPr lang="en-US" smtClean="0"/>
          </a:p>
          <a:p>
            <a:endParaRPr lang="en-US" dirty="0"/>
          </a:p>
        </p:txBody>
      </p:sp>
    </p:spTree>
    <p:extLst>
      <p:ext uri="{BB962C8B-B14F-4D97-AF65-F5344CB8AC3E}">
        <p14:creationId xmlns:p14="http://schemas.microsoft.com/office/powerpoint/2010/main" val="172260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2015, six are in the</a:t>
            </a:r>
            <a:r>
              <a:rPr lang="en-US" baseline="0" dirty="0" smtClean="0"/>
              <a:t> top 20. </a:t>
            </a:r>
          </a:p>
          <a:p>
            <a:endParaRPr lang="en-US" baseline="0" dirty="0" smtClean="0"/>
          </a:p>
          <a:p>
            <a:r>
              <a:rPr lang="en-US" baseline="0" dirty="0" smtClean="0"/>
              <a:t>Two are in the top 5. </a:t>
            </a:r>
          </a:p>
          <a:p>
            <a:endParaRPr lang="en-US" baseline="0" dirty="0" smtClean="0"/>
          </a:p>
          <a:p>
            <a:r>
              <a:rPr lang="en-US" baseline="0" dirty="0" smtClean="0"/>
              <a:t>Fidelity surpassed the United Way as nation’s largest charity, receiving $4.5 billion as compared to $3.7 billion.</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24</a:t>
            </a:fld>
            <a:endParaRPr lang="en-US" smtClean="0"/>
          </a:p>
          <a:p>
            <a:pPr algn="ctr"/>
            <a:endParaRPr lang="en-US" smtClean="0"/>
          </a:p>
          <a:p>
            <a:endParaRPr lang="en-US" dirty="0"/>
          </a:p>
        </p:txBody>
      </p:sp>
    </p:spTree>
    <p:extLst>
      <p:ext uri="{BB962C8B-B14F-4D97-AF65-F5344CB8AC3E}">
        <p14:creationId xmlns:p14="http://schemas.microsoft.com/office/powerpoint/2010/main" val="110870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2020, 9 of the top 20 are DAFs.</a:t>
            </a:r>
          </a:p>
          <a:p>
            <a:endParaRPr lang="en-US" baseline="0" dirty="0" smtClean="0"/>
          </a:p>
          <a:p>
            <a:r>
              <a:rPr lang="en-US" baseline="0" dirty="0" smtClean="0"/>
              <a:t>This includes 6 of the top 10.</a:t>
            </a:r>
          </a:p>
          <a:p>
            <a:endParaRPr lang="en-US" baseline="0" dirty="0" smtClean="0"/>
          </a:p>
          <a:p>
            <a:r>
              <a:rPr lang="en-US" baseline="0" dirty="0" smtClean="0"/>
              <a:t>Fidelity raised nearly 3 times the amount of the first non-DAF on the list, the United Way.</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25</a:t>
            </a:fld>
            <a:endParaRPr lang="en-US" smtClean="0"/>
          </a:p>
          <a:p>
            <a:pPr algn="ctr"/>
            <a:endParaRPr lang="en-US" smtClean="0"/>
          </a:p>
          <a:p>
            <a:endParaRPr lang="en-US" dirty="0"/>
          </a:p>
        </p:txBody>
      </p:sp>
    </p:spTree>
    <p:extLst>
      <p:ext uri="{BB962C8B-B14F-4D97-AF65-F5344CB8AC3E}">
        <p14:creationId xmlns:p14="http://schemas.microsoft.com/office/powerpoint/2010/main" val="301607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see the importance of DAFs is to look</a:t>
            </a:r>
            <a:r>
              <a:rPr lang="en-US" baseline="0" dirty="0" smtClean="0"/>
              <a:t> at their growth rate over the past five years, where gifts more than doubled.</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26</a:t>
            </a:fld>
            <a:endParaRPr lang="en-US" smtClean="0"/>
          </a:p>
          <a:p>
            <a:pPr algn="ctr"/>
            <a:endParaRPr lang="en-US" smtClean="0"/>
          </a:p>
          <a:p>
            <a:endParaRPr lang="en-US" dirty="0"/>
          </a:p>
        </p:txBody>
      </p:sp>
    </p:spTree>
    <p:extLst>
      <p:ext uri="{BB962C8B-B14F-4D97-AF65-F5344CB8AC3E}">
        <p14:creationId xmlns:p14="http://schemas.microsoft.com/office/powerpoint/2010/main" val="15203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final way</a:t>
            </a:r>
            <a:r>
              <a:rPr lang="en-US" baseline="0" dirty="0" smtClean="0"/>
              <a:t> to see their importance is to see how 2021 is the first in which there were more gifts to DAFs than to foundations.</a:t>
            </a:r>
          </a:p>
          <a:p>
            <a:endParaRPr lang="en-US" baseline="0" dirty="0" smtClean="0"/>
          </a:p>
          <a:p>
            <a:r>
              <a:rPr lang="en-US" baseline="0" dirty="0" smtClean="0"/>
              <a:t>DAFs have gone from a small curiosity to a significant factor in American philanthropy. </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27</a:t>
            </a:fld>
            <a:endParaRPr lang="en-US" smtClean="0"/>
          </a:p>
          <a:p>
            <a:pPr algn="ctr"/>
            <a:endParaRPr lang="en-US" smtClean="0"/>
          </a:p>
          <a:p>
            <a:endParaRPr lang="en-US" dirty="0"/>
          </a:p>
        </p:txBody>
      </p:sp>
    </p:spTree>
    <p:extLst>
      <p:ext uri="{BB962C8B-B14F-4D97-AF65-F5344CB8AC3E}">
        <p14:creationId xmlns:p14="http://schemas.microsoft.com/office/powerpoint/2010/main" val="802079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28</a:t>
            </a:fld>
            <a:endParaRPr lang="en-US" smtClean="0"/>
          </a:p>
          <a:p>
            <a:pPr algn="ctr"/>
            <a:endParaRPr lang="en-US" smtClean="0"/>
          </a:p>
          <a:p>
            <a:endParaRPr lang="en-US" dirty="0"/>
          </a:p>
        </p:txBody>
      </p:sp>
    </p:spTree>
    <p:extLst>
      <p:ext uri="{BB962C8B-B14F-4D97-AF65-F5344CB8AC3E}">
        <p14:creationId xmlns:p14="http://schemas.microsoft.com/office/powerpoint/2010/main" val="184280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Given the growth</a:t>
            </a:r>
            <a:r>
              <a:rPr lang="en-US" baseline="0" dirty="0" smtClean="0"/>
              <a:t> in DAFs, it’s inevitable that your clients may have questions.</a:t>
            </a:r>
          </a:p>
          <a:p>
            <a:endParaRPr lang="en-US" baseline="0" dirty="0" smtClean="0"/>
          </a:p>
          <a:p>
            <a:r>
              <a:rPr lang="en-US" baseline="0" dirty="0" smtClean="0"/>
              <a:t>Let’s take a look at the kinds of questions you may see.</a:t>
            </a:r>
          </a:p>
          <a:p>
            <a:endParaRPr lang="en-US" baseline="0" dirty="0" smtClean="0"/>
          </a:p>
          <a:p>
            <a:r>
              <a:rPr lang="en-US" baseline="0" dirty="0" smtClean="0"/>
              <a:t>First, let’s look at those who don’t have a DAF and look in more detail at the benefits of creating one.</a:t>
            </a:r>
          </a:p>
          <a:p>
            <a:endParaRPr lang="en-US" baseline="0" dirty="0" smtClean="0"/>
          </a:p>
          <a:p>
            <a:r>
              <a:rPr lang="en-US" baseline="0" dirty="0" smtClean="0"/>
              <a:t>Then, for those who know they want one, let’s look at questions to consider in choosing a DAF</a:t>
            </a:r>
          </a:p>
          <a:p>
            <a:endParaRPr lang="en-US" baseline="0" dirty="0" smtClean="0"/>
          </a:p>
          <a:p>
            <a:r>
              <a:rPr lang="en-US" baseline="0" dirty="0" smtClean="0"/>
              <a:t>Finally, for those who already have a DAF, let’s look at questions arising from actually using a DAF.</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29</a:t>
            </a:fld>
            <a:endParaRPr lang="en-US" smtClean="0"/>
          </a:p>
          <a:p>
            <a:pPr algn="ctr"/>
            <a:endParaRPr lang="en-US" smtClean="0"/>
          </a:p>
          <a:p>
            <a:endParaRPr lang="en-US" dirty="0"/>
          </a:p>
        </p:txBody>
      </p:sp>
    </p:spTree>
    <p:extLst>
      <p:ext uri="{BB962C8B-B14F-4D97-AF65-F5344CB8AC3E}">
        <p14:creationId xmlns:p14="http://schemas.microsoft.com/office/powerpoint/2010/main" val="245523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Of course,</a:t>
            </a:r>
            <a:r>
              <a:rPr lang="en-US" baseline="0" dirty="0" smtClean="0"/>
              <a:t> since this is a presentation about donor-advised funds, the answer has to be a donor-advised fund</a:t>
            </a:r>
          </a:p>
          <a:p>
            <a:endParaRPr lang="en-US" baseline="0" dirty="0" smtClean="0"/>
          </a:p>
          <a:p>
            <a:r>
              <a:rPr lang="en-US" baseline="0" dirty="0" smtClean="0"/>
              <a:t>I thought it useful to lead with this statistic to help impress a thought that for many of you is already obvious – donor-advised funds are a significant part of charitable giving</a:t>
            </a:r>
          </a:p>
          <a:p>
            <a:endParaRPr lang="en-US" baseline="0" dirty="0" smtClean="0"/>
          </a:p>
          <a:p>
            <a:r>
              <a:rPr lang="en-US" baseline="0" dirty="0" smtClean="0"/>
              <a:t>What I hope we can do in our time together is to review the place of donor-advised funds in your client’s plans and hopefully introduce to you, or remind you, of a couple of ideas for your to share as you work with them.</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a:t>
            </a:fld>
            <a:endParaRPr lang="en-US" smtClean="0"/>
          </a:p>
          <a:p>
            <a:pPr algn="ctr"/>
            <a:endParaRPr lang="en-US" smtClean="0"/>
          </a:p>
          <a:p>
            <a:endParaRPr lang="en-US" dirty="0"/>
          </a:p>
        </p:txBody>
      </p:sp>
    </p:spTree>
    <p:extLst>
      <p:ext uri="{BB962C8B-B14F-4D97-AF65-F5344CB8AC3E}">
        <p14:creationId xmlns:p14="http://schemas.microsoft.com/office/powerpoint/2010/main" val="1865167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30</a:t>
            </a:fld>
            <a:endParaRPr lang="en-US" smtClean="0"/>
          </a:p>
          <a:p>
            <a:pPr algn="ctr"/>
            <a:endParaRPr lang="en-US" smtClean="0"/>
          </a:p>
          <a:p>
            <a:endParaRPr lang="en-US" dirty="0"/>
          </a:p>
        </p:txBody>
      </p:sp>
    </p:spTree>
    <p:extLst>
      <p:ext uri="{BB962C8B-B14F-4D97-AF65-F5344CB8AC3E}">
        <p14:creationId xmlns:p14="http://schemas.microsoft.com/office/powerpoint/2010/main" val="2106802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a:t>
            </a:r>
            <a:r>
              <a:rPr lang="en-US" baseline="0" dirty="0" smtClean="0"/>
              <a:t> reason donors give to DAFs is the mismatch between income making charitable decisions</a:t>
            </a:r>
          </a:p>
          <a:p>
            <a:endParaRPr lang="en-US" baseline="0" dirty="0" smtClean="0"/>
          </a:p>
          <a:p>
            <a:r>
              <a:rPr lang="en-US" baseline="0" dirty="0" smtClean="0"/>
              <a:t>Think about donors who have large spikes in income. They may not know what charities or projects they want to support when this spike in income happens</a:t>
            </a:r>
          </a:p>
          <a:p>
            <a:endParaRPr lang="en-US" baseline="0" dirty="0" smtClean="0"/>
          </a:p>
          <a:p>
            <a:r>
              <a:rPr lang="en-US" baseline="0" dirty="0" smtClean="0"/>
              <a:t>A DAF allows them to receive tax benefits now, make decisions later</a:t>
            </a:r>
          </a:p>
          <a:p>
            <a:endParaRPr lang="en-US" baseline="0" dirty="0" smtClean="0"/>
          </a:p>
          <a:p>
            <a:r>
              <a:rPr lang="en-US" baseline="0" dirty="0" smtClean="0"/>
              <a:t>When your donors have an event like this, a DAF may be a solution</a:t>
            </a:r>
          </a:p>
          <a:p>
            <a:endParaRPr lang="en-US" baseline="0" dirty="0" smtClean="0"/>
          </a:p>
          <a:p>
            <a:r>
              <a:rPr lang="en-US" baseline="0" dirty="0" smtClean="0"/>
              <a:t>If your client knows what they want to support, then a DAF isn’t needed. </a:t>
            </a:r>
          </a:p>
          <a:p>
            <a:endParaRPr lang="en-US" baseline="0" dirty="0" smtClean="0"/>
          </a:p>
          <a:p>
            <a:r>
              <a:rPr lang="en-US" baseline="0" dirty="0" smtClean="0"/>
              <a:t>However, your client may not know. This will especially be true during a liquidity event, when charity is far from your client’s thought process. </a:t>
            </a:r>
          </a:p>
          <a:p>
            <a:endParaRPr lang="en-US" baseline="0" dirty="0" smtClean="0"/>
          </a:p>
          <a:p>
            <a:r>
              <a:rPr lang="en-US" baseline="0" dirty="0" smtClean="0"/>
              <a:t>A DAF can establish a charitable fund now, and give you a better chance to solicit them later</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31</a:t>
            </a:fld>
            <a:endParaRPr lang="en-US" smtClean="0"/>
          </a:p>
          <a:p>
            <a:pPr algn="ctr"/>
            <a:endParaRPr lang="en-US" smtClean="0"/>
          </a:p>
          <a:p>
            <a:endParaRPr lang="en-US" dirty="0"/>
          </a:p>
        </p:txBody>
      </p:sp>
    </p:spTree>
    <p:extLst>
      <p:ext uri="{BB962C8B-B14F-4D97-AF65-F5344CB8AC3E}">
        <p14:creationId xmlns:p14="http://schemas.microsoft.com/office/powerpoint/2010/main" val="1710826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Some</a:t>
            </a:r>
            <a:r>
              <a:rPr lang="en-US" baseline="0" dirty="0" smtClean="0"/>
              <a:t> particular situations to look for include:</a:t>
            </a:r>
          </a:p>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32</a:t>
            </a:fld>
            <a:endParaRPr lang="en-US" smtClean="0"/>
          </a:p>
          <a:p>
            <a:pPr algn="ctr"/>
            <a:endParaRPr lang="en-US" smtClean="0"/>
          </a:p>
          <a:p>
            <a:endParaRPr lang="en-US" dirty="0"/>
          </a:p>
        </p:txBody>
      </p:sp>
    </p:spTree>
    <p:extLst>
      <p:ext uri="{BB962C8B-B14F-4D97-AF65-F5344CB8AC3E}">
        <p14:creationId xmlns:p14="http://schemas.microsoft.com/office/powerpoint/2010/main" val="1756628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relatively recent increase in the standard deduction, you may have already seen your clients “bunching” their charitable deductions – accelerating charitable gifts over a few years into a single year so they can itemize and realize tax savings.</a:t>
            </a:r>
          </a:p>
          <a:p>
            <a:endParaRPr lang="en-US" baseline="0" dirty="0" smtClean="0"/>
          </a:p>
          <a:p>
            <a:r>
              <a:rPr lang="en-US" baseline="0" dirty="0" smtClean="0"/>
              <a:t>If your client already knows what they want to support, a DAF isn’t needed to do this.</a:t>
            </a:r>
          </a:p>
          <a:p>
            <a:endParaRPr lang="en-US" baseline="0" dirty="0" smtClean="0"/>
          </a:p>
          <a:p>
            <a:r>
              <a:rPr lang="en-US" baseline="0" dirty="0" smtClean="0"/>
              <a:t>However, not everyone does.</a:t>
            </a:r>
          </a:p>
          <a:p>
            <a:endParaRPr lang="en-US" baseline="0" dirty="0" smtClean="0"/>
          </a:p>
          <a:p>
            <a:r>
              <a:rPr lang="en-US" baseline="0" dirty="0" smtClean="0"/>
              <a:t>A DAF can help a charitably minded person benefit from a bunching strategy while deferring grant decisions until later.</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33</a:t>
            </a:fld>
            <a:endParaRPr lang="en-US" smtClean="0"/>
          </a:p>
          <a:p>
            <a:pPr algn="ctr"/>
            <a:endParaRPr lang="en-US" smtClean="0"/>
          </a:p>
          <a:p>
            <a:endParaRPr lang="en-US" dirty="0"/>
          </a:p>
        </p:txBody>
      </p:sp>
    </p:spTree>
    <p:extLst>
      <p:ext uri="{BB962C8B-B14F-4D97-AF65-F5344CB8AC3E}">
        <p14:creationId xmlns:p14="http://schemas.microsoft.com/office/powerpoint/2010/main" val="4058780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Donors who support many charities may like the simplicity</a:t>
            </a:r>
            <a:r>
              <a:rPr lang="en-US" baseline="0" dirty="0" smtClean="0"/>
              <a:t> of managing their giving through a DAF.</a:t>
            </a:r>
          </a:p>
          <a:p>
            <a:endParaRPr lang="en-US" baseline="0" dirty="0" smtClean="0"/>
          </a:p>
          <a:p>
            <a:r>
              <a:rPr lang="en-US" baseline="0" dirty="0" smtClean="0"/>
              <a:t>The reason is that they only need one receipt for tax purposes – the receipt for their DAF gift – in order to realize their tax benefits</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34</a:t>
            </a:fld>
            <a:endParaRPr lang="en-US" smtClean="0"/>
          </a:p>
          <a:p>
            <a:pPr algn="ctr"/>
            <a:endParaRPr lang="en-US" smtClean="0"/>
          </a:p>
          <a:p>
            <a:endParaRPr lang="en-US" dirty="0"/>
          </a:p>
        </p:txBody>
      </p:sp>
    </p:spTree>
    <p:extLst>
      <p:ext uri="{BB962C8B-B14F-4D97-AF65-F5344CB8AC3E}">
        <p14:creationId xmlns:p14="http://schemas.microsoft.com/office/powerpoint/2010/main" val="3816652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donors may be interested in growing assets over time for a larger charitable goal.</a:t>
            </a:r>
          </a:p>
          <a:p>
            <a:endParaRPr lang="en-US" baseline="0" dirty="0" smtClean="0"/>
          </a:p>
          <a:p>
            <a:r>
              <a:rPr lang="en-US" baseline="0" dirty="0" smtClean="0"/>
              <a:t>Growth inside a donor-advised fund is tax-free.</a:t>
            </a:r>
          </a:p>
          <a:p>
            <a:endParaRPr lang="en-US" baseline="0" dirty="0" smtClean="0"/>
          </a:p>
          <a:p>
            <a:r>
              <a:rPr lang="en-US" baseline="0" dirty="0" smtClean="0"/>
              <a:t>Of course, this doesn’t increase the tax benefits, which must be taken when dollars go into the DAF.</a:t>
            </a:r>
          </a:p>
          <a:p>
            <a:endParaRPr lang="en-US" baseline="0" dirty="0" smtClean="0"/>
          </a:p>
          <a:p>
            <a:r>
              <a:rPr lang="en-US" baseline="0" dirty="0" smtClean="0"/>
              <a:t>However, it does help donors think about bigger projects, and can incent donors to commit dollars to charity now while they figure out their plans.</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35</a:t>
            </a:fld>
            <a:endParaRPr lang="en-US" smtClean="0"/>
          </a:p>
          <a:p>
            <a:pPr algn="ctr"/>
            <a:endParaRPr lang="en-US" smtClean="0"/>
          </a:p>
          <a:p>
            <a:endParaRPr lang="en-US" dirty="0"/>
          </a:p>
        </p:txBody>
      </p:sp>
    </p:spTree>
    <p:extLst>
      <p:ext uri="{BB962C8B-B14F-4D97-AF65-F5344CB8AC3E}">
        <p14:creationId xmlns:p14="http://schemas.microsoft.com/office/powerpoint/2010/main" val="2567717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that private foundations have to file tax returns every year. Moreover, those tax returns must be publicly available.</a:t>
            </a:r>
          </a:p>
          <a:p>
            <a:endParaRPr lang="en-US" baseline="0" dirty="0" smtClean="0"/>
          </a:p>
          <a:p>
            <a:r>
              <a:rPr lang="en-US" baseline="0" dirty="0" smtClean="0"/>
              <a:t>While the donors don’t have to be listed, the officers, balance sheet, income statement, and grant making does have to be listed.</a:t>
            </a:r>
          </a:p>
          <a:p>
            <a:endParaRPr lang="en-US" baseline="0" dirty="0" smtClean="0"/>
          </a:p>
          <a:p>
            <a:r>
              <a:rPr lang="en-US" baseline="0" dirty="0" smtClean="0"/>
              <a:t>This may not be information that you client wants readily available.</a:t>
            </a:r>
          </a:p>
          <a:p>
            <a:endParaRPr lang="en-US" baseline="0" dirty="0" smtClean="0"/>
          </a:p>
          <a:p>
            <a:r>
              <a:rPr lang="en-US" baseline="0" dirty="0" smtClean="0"/>
              <a:t>A DAF avoids this – there is no public disclosure of donor’s identity, their gifts, or their grants.</a:t>
            </a:r>
          </a:p>
          <a:p>
            <a:endParaRPr lang="en-US" baseline="0" dirty="0" smtClean="0"/>
          </a:p>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36</a:t>
            </a:fld>
            <a:endParaRPr lang="en-US" smtClean="0"/>
          </a:p>
          <a:p>
            <a:pPr algn="ctr"/>
            <a:endParaRPr lang="en-US" smtClean="0"/>
          </a:p>
          <a:p>
            <a:endParaRPr lang="en-US" dirty="0"/>
          </a:p>
        </p:txBody>
      </p:sp>
    </p:spTree>
    <p:extLst>
      <p:ext uri="{BB962C8B-B14F-4D97-AF65-F5344CB8AC3E}">
        <p14:creationId xmlns:p14="http://schemas.microsoft.com/office/powerpoint/2010/main" val="2344457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As we talk about donor privacy, it is worthwhile to chat a little bit about </a:t>
            </a:r>
            <a:r>
              <a:rPr lang="en-US" baseline="0" dirty="0" err="1" smtClean="0"/>
              <a:t>Guidestar</a:t>
            </a:r>
            <a:endParaRPr lang="en-US" baseline="0" dirty="0" smtClean="0"/>
          </a:p>
          <a:p>
            <a:endParaRPr lang="en-US" baseline="0" dirty="0" smtClean="0"/>
          </a:p>
          <a:p>
            <a:r>
              <a:rPr lang="en-US" baseline="0" dirty="0" smtClean="0"/>
              <a:t>How many of you have heard of </a:t>
            </a:r>
            <a:r>
              <a:rPr lang="en-US" baseline="0" dirty="0" err="1" smtClean="0"/>
              <a:t>Guidestar</a:t>
            </a:r>
            <a:r>
              <a:rPr lang="en-US" baseline="0" dirty="0" smtClean="0"/>
              <a:t>?</a:t>
            </a:r>
          </a:p>
          <a:p>
            <a:endParaRPr lang="en-US" baseline="0" dirty="0" smtClean="0"/>
          </a:p>
          <a:p>
            <a:r>
              <a:rPr lang="en-US" baseline="0" dirty="0" smtClean="0"/>
              <a:t>They gather data on pretty much every 501(c)(3) in existence.</a:t>
            </a:r>
          </a:p>
          <a:p>
            <a:endParaRPr lang="en-US" baseline="0" dirty="0" smtClean="0"/>
          </a:p>
          <a:p>
            <a:r>
              <a:rPr lang="en-US" baseline="0" dirty="0" smtClean="0"/>
              <a:t>For clients who are evaluating charities, </a:t>
            </a:r>
            <a:r>
              <a:rPr lang="en-US" baseline="0" dirty="0" err="1" smtClean="0"/>
              <a:t>Guidestar</a:t>
            </a:r>
            <a:r>
              <a:rPr lang="en-US" baseline="0" dirty="0" smtClean="0"/>
              <a:t> is actually quite useful.</a:t>
            </a:r>
          </a:p>
          <a:p>
            <a:endParaRPr lang="en-US" baseline="0" dirty="0" smtClean="0"/>
          </a:p>
          <a:p>
            <a:r>
              <a:rPr lang="en-US" baseline="0" dirty="0" smtClean="0"/>
              <a:t>The reason for bringing them up here is to make sure you are aware of one of their services – to publish every IRS Form 990 that is filed.</a:t>
            </a:r>
          </a:p>
          <a:p>
            <a:endParaRPr lang="en-US" baseline="0" dirty="0" smtClean="0"/>
          </a:p>
          <a:p>
            <a:r>
              <a:rPr lang="en-US" baseline="0" dirty="0" smtClean="0"/>
              <a:t>There is usually a one or two year lag.</a:t>
            </a:r>
          </a:p>
          <a:p>
            <a:endParaRPr lang="en-US" baseline="0" dirty="0" smtClean="0"/>
          </a:p>
          <a:p>
            <a:r>
              <a:rPr lang="en-US" baseline="0" dirty="0" smtClean="0"/>
              <a:t>However, </a:t>
            </a:r>
            <a:r>
              <a:rPr lang="en-US" baseline="0" dirty="0" err="1" smtClean="0"/>
              <a:t>Guidestar</a:t>
            </a:r>
            <a:r>
              <a:rPr lang="en-US" baseline="0" dirty="0" smtClean="0"/>
              <a:t> illustrates how easy for others – the press, other charities, neighbors, children – to find out information about a private foundation.</a:t>
            </a:r>
          </a:p>
          <a:p>
            <a:endParaRPr lang="en-US" baseline="0" dirty="0" smtClean="0"/>
          </a:p>
          <a:p>
            <a:r>
              <a:rPr lang="en-US" baseline="0" dirty="0" smtClean="0"/>
              <a:t>All you have to do is sign up for a free account.</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37</a:t>
            </a:fld>
            <a:endParaRPr lang="en-US" smtClean="0"/>
          </a:p>
          <a:p>
            <a:pPr algn="ctr"/>
            <a:endParaRPr lang="en-US" smtClean="0"/>
          </a:p>
          <a:p>
            <a:endParaRPr lang="en-US" dirty="0"/>
          </a:p>
        </p:txBody>
      </p:sp>
    </p:spTree>
    <p:extLst>
      <p:ext uri="{BB962C8B-B14F-4D97-AF65-F5344CB8AC3E}">
        <p14:creationId xmlns:p14="http://schemas.microsoft.com/office/powerpoint/2010/main" val="3257993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For</a:t>
            </a:r>
            <a:r>
              <a:rPr lang="en-US" sz="1100" baseline="0" dirty="0" smtClean="0"/>
              <a:t> some clients, their net worth is in complex assets.</a:t>
            </a:r>
          </a:p>
          <a:p>
            <a:endParaRPr lang="en-US" sz="1100" baseline="0" dirty="0" smtClean="0"/>
          </a:p>
          <a:p>
            <a:r>
              <a:rPr lang="en-US" sz="1100" baseline="0" dirty="0" smtClean="0"/>
              <a:t>We’ve already seen that the tax benefits of donating them to a private foundation are lower, which is why a DAF can be helpful.</a:t>
            </a:r>
          </a:p>
          <a:p>
            <a:endParaRPr lang="en-US" sz="1100" baseline="0" dirty="0" smtClean="0"/>
          </a:p>
          <a:p>
            <a:r>
              <a:rPr lang="en-US" sz="1100" baseline="0" dirty="0" smtClean="0"/>
              <a:t>However, there are other reasons why a DAF can help with complex assets.</a:t>
            </a:r>
          </a:p>
          <a:p>
            <a:endParaRPr lang="en-US" sz="1100" baseline="0" dirty="0" smtClean="0"/>
          </a:p>
          <a:p>
            <a:r>
              <a:rPr lang="en-US" sz="1100" baseline="0" dirty="0" smtClean="0"/>
              <a:t>Most small charities, and some large charities, can’t manage the risks of accepting complex assets.</a:t>
            </a:r>
          </a:p>
          <a:p>
            <a:endParaRPr lang="en-US" sz="1100" baseline="0" dirty="0" smtClean="0"/>
          </a:p>
          <a:p>
            <a:r>
              <a:rPr lang="en-US" sz="1100" baseline="0" dirty="0" smtClean="0"/>
              <a:t>These can involve carrying costs, hidden liabilities, and significant staff time to manage and liquidate.</a:t>
            </a:r>
          </a:p>
          <a:p>
            <a:endParaRPr lang="en-US" sz="1100" baseline="0" dirty="0" smtClean="0"/>
          </a:p>
          <a:p>
            <a:r>
              <a:rPr lang="en-US" sz="1100" baseline="0" dirty="0" smtClean="0"/>
              <a:t>Here’s where a DAF can help. </a:t>
            </a:r>
          </a:p>
          <a:p>
            <a:endParaRPr lang="en-US" sz="1100" baseline="0" dirty="0" smtClean="0"/>
          </a:p>
          <a:p>
            <a:r>
              <a:rPr lang="en-US" sz="1100" baseline="0" dirty="0" smtClean="0"/>
              <a:t>A number of DAFs can accept complex assets, including private business interests, real estate, even cryptocurrency.</a:t>
            </a:r>
          </a:p>
          <a:p>
            <a:endParaRPr lang="en-US" sz="1100" baseline="0" dirty="0" smtClean="0"/>
          </a:p>
          <a:p>
            <a:r>
              <a:rPr lang="en-US" sz="1100" baseline="0" dirty="0" smtClean="0"/>
              <a:t>Simply donate the complex asset, and then make grants as with any other gift.</a:t>
            </a:r>
          </a:p>
          <a:p>
            <a:endParaRPr lang="en-US" sz="1100" baseline="0" dirty="0" smtClean="0"/>
          </a:p>
          <a:p>
            <a:r>
              <a:rPr lang="en-US" sz="1100" baseline="0" dirty="0" smtClean="0"/>
              <a:t>This can give your client a safe way to use the most </a:t>
            </a:r>
            <a:r>
              <a:rPr lang="en-US" sz="1100" baseline="0" dirty="0" err="1" smtClean="0"/>
              <a:t>taxwise</a:t>
            </a:r>
            <a:r>
              <a:rPr lang="en-US" sz="1100" baseline="0" dirty="0" smtClean="0"/>
              <a:t> asset for their favored charity</a:t>
            </a:r>
          </a:p>
          <a:p>
            <a:endParaRPr lang="en-US" baseline="0" dirty="0" smtClean="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38</a:t>
            </a:fld>
            <a:endParaRPr lang="en-US" smtClean="0"/>
          </a:p>
          <a:p>
            <a:pPr algn="ctr"/>
            <a:endParaRPr lang="en-US" smtClean="0"/>
          </a:p>
          <a:p>
            <a:endParaRPr lang="en-US" dirty="0"/>
          </a:p>
        </p:txBody>
      </p:sp>
    </p:spTree>
    <p:extLst>
      <p:ext uri="{BB962C8B-B14F-4D97-AF65-F5344CB8AC3E}">
        <p14:creationId xmlns:p14="http://schemas.microsoft.com/office/powerpoint/2010/main" val="4081114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39</a:t>
            </a:fld>
            <a:endParaRPr lang="en-US" smtClean="0"/>
          </a:p>
          <a:p>
            <a:pPr algn="ctr"/>
            <a:endParaRPr lang="en-US" smtClean="0"/>
          </a:p>
          <a:p>
            <a:endParaRPr lang="en-US" dirty="0"/>
          </a:p>
        </p:txBody>
      </p:sp>
    </p:spTree>
    <p:extLst>
      <p:ext uri="{BB962C8B-B14F-4D97-AF65-F5344CB8AC3E}">
        <p14:creationId xmlns:p14="http://schemas.microsoft.com/office/powerpoint/2010/main" val="341640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More specifically, we will review</a:t>
            </a:r>
            <a:r>
              <a:rPr lang="en-US" baseline="0" dirty="0" smtClean="0"/>
              <a:t> how donor-advised funds work.</a:t>
            </a:r>
          </a:p>
          <a:p>
            <a:endParaRPr lang="en-US" baseline="0" dirty="0" smtClean="0"/>
          </a:p>
          <a:p>
            <a:r>
              <a:rPr lang="en-US" baseline="0" dirty="0" smtClean="0"/>
              <a:t>Then we’ll look more specifically into why they are important.</a:t>
            </a:r>
          </a:p>
          <a:p>
            <a:endParaRPr lang="en-US" baseline="0" dirty="0" smtClean="0"/>
          </a:p>
          <a:p>
            <a:r>
              <a:rPr lang="en-US" baseline="0" dirty="0" smtClean="0"/>
              <a:t>Finally, we’ll look at specific issues with which you can help your clients</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a:t>
            </a:fld>
            <a:endParaRPr lang="en-US" smtClean="0"/>
          </a:p>
          <a:p>
            <a:pPr algn="ctr"/>
            <a:endParaRPr lang="en-US" smtClean="0"/>
          </a:p>
          <a:p>
            <a:endParaRPr lang="en-US" dirty="0"/>
          </a:p>
        </p:txBody>
      </p:sp>
    </p:spTree>
    <p:extLst>
      <p:ext uri="{BB962C8B-B14F-4D97-AF65-F5344CB8AC3E}">
        <p14:creationId xmlns:p14="http://schemas.microsoft.com/office/powerpoint/2010/main" val="3538093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Convenience</a:t>
            </a:r>
            <a:r>
              <a:rPr lang="en-US" baseline="0" dirty="0" smtClean="0"/>
              <a:t> may be one factor that your clients would value.</a:t>
            </a:r>
          </a:p>
          <a:p>
            <a:endParaRPr lang="en-US" baseline="0" dirty="0" smtClean="0"/>
          </a:p>
          <a:p>
            <a:r>
              <a:rPr lang="en-US" dirty="0" smtClean="0"/>
              <a:t>Many of the larger DAFs of technology infrastructure</a:t>
            </a:r>
            <a:r>
              <a:rPr lang="en-US" baseline="0" dirty="0" smtClean="0"/>
              <a:t> that makes the DAF experience similar to online banking.</a:t>
            </a:r>
          </a:p>
          <a:p>
            <a:endParaRPr lang="en-US" baseline="0" dirty="0" smtClean="0"/>
          </a:p>
          <a:p>
            <a:r>
              <a:rPr lang="en-US" baseline="0" dirty="0" smtClean="0"/>
              <a:t>Even numerous community foundations have technology devised for their platforms that can automate much of the process.</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40</a:t>
            </a:fld>
            <a:endParaRPr lang="en-US" smtClean="0"/>
          </a:p>
          <a:p>
            <a:pPr algn="ctr"/>
            <a:endParaRPr lang="en-US" smtClean="0"/>
          </a:p>
          <a:p>
            <a:endParaRPr lang="en-US" dirty="0"/>
          </a:p>
        </p:txBody>
      </p:sp>
    </p:spTree>
    <p:extLst>
      <p:ext uri="{BB962C8B-B14F-4D97-AF65-F5344CB8AC3E}">
        <p14:creationId xmlns:p14="http://schemas.microsoft.com/office/powerpoint/2010/main" val="3325266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factor is personal guidance and relationships.</a:t>
            </a:r>
          </a:p>
          <a:p>
            <a:endParaRPr lang="en-US" dirty="0" smtClean="0"/>
          </a:p>
          <a:p>
            <a:r>
              <a:rPr lang="en-US" dirty="0" smtClean="0"/>
              <a:t>By</a:t>
            </a:r>
            <a:r>
              <a:rPr lang="en-US" baseline="0" dirty="0" smtClean="0"/>
              <a:t> establishing a DAF with community foundation or a single issue charity, a donor is going to be able to develop relationships that can help them with their giving.</a:t>
            </a:r>
          </a:p>
          <a:p>
            <a:endParaRPr lang="en-US" baseline="0" dirty="0" smtClean="0"/>
          </a:p>
          <a:p>
            <a:r>
              <a:rPr lang="en-US" baseline="0" dirty="0" smtClean="0"/>
              <a:t>While some donors won’t care, others will value it – both the insights that such relationships can provide as well as the sense of belonging the some donors are seeking.</a:t>
            </a:r>
          </a:p>
          <a:p>
            <a:endParaRPr lang="en-US" baseline="0" dirty="0" smtClean="0"/>
          </a:p>
          <a:p>
            <a:r>
              <a:rPr lang="en-US" baseline="0" dirty="0" smtClean="0"/>
              <a:t>You won’t find meaningful relationships at Fidelity.</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41</a:t>
            </a:fld>
            <a:endParaRPr lang="en-US" smtClean="0"/>
          </a:p>
          <a:p>
            <a:pPr algn="ctr"/>
            <a:endParaRPr lang="en-US" smtClean="0"/>
          </a:p>
          <a:p>
            <a:endParaRPr lang="en-US" dirty="0"/>
          </a:p>
        </p:txBody>
      </p:sp>
    </p:spTree>
    <p:extLst>
      <p:ext uri="{BB962C8B-B14F-4D97-AF65-F5344CB8AC3E}">
        <p14:creationId xmlns:p14="http://schemas.microsoft.com/office/powerpoint/2010/main" val="29396564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DAF</a:t>
            </a:r>
            <a:r>
              <a:rPr lang="en-US" baseline="0" dirty="0" smtClean="0"/>
              <a:t> will have different investment choices.</a:t>
            </a:r>
          </a:p>
          <a:p>
            <a:endParaRPr lang="en-US" baseline="0" dirty="0" smtClean="0"/>
          </a:p>
          <a:p>
            <a:r>
              <a:rPr lang="en-US" baseline="0" dirty="0" smtClean="0"/>
              <a:t>Those affiliated with large mutual fund families will tend to be limited to options from that fund family, although larger accounts may have more customized options (and even the ability to name a trusted advisor for a truly custom approach).</a:t>
            </a:r>
          </a:p>
          <a:p>
            <a:endParaRPr lang="en-US" baseline="0" dirty="0" smtClean="0"/>
          </a:p>
          <a:p>
            <a:r>
              <a:rPr lang="en-US" baseline="0" dirty="0" smtClean="0"/>
              <a:t>DAFs sponsored by community foundations and single interest charity can offer best-in-class options free from bias toward any particular firm</a:t>
            </a:r>
          </a:p>
          <a:p>
            <a:endParaRPr lang="en-US" baseline="0" dirty="0" smtClean="0"/>
          </a:p>
          <a:p>
            <a:r>
              <a:rPr lang="en-US" baseline="0" dirty="0" smtClean="0"/>
              <a:t>Larger community foundations and single interest charities may be able to offer exposure to asset classes, such as private equity or hedge funds, not typically available to smaller donors.</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42</a:t>
            </a:fld>
            <a:endParaRPr lang="en-US" smtClean="0"/>
          </a:p>
          <a:p>
            <a:pPr algn="ctr"/>
            <a:endParaRPr lang="en-US" smtClean="0"/>
          </a:p>
          <a:p>
            <a:endParaRPr lang="en-US" dirty="0"/>
          </a:p>
        </p:txBody>
      </p:sp>
    </p:spTree>
    <p:extLst>
      <p:ext uri="{BB962C8B-B14F-4D97-AF65-F5344CB8AC3E}">
        <p14:creationId xmlns:p14="http://schemas.microsoft.com/office/powerpoint/2010/main" val="1140392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your DAF be able to accept the assets your</a:t>
            </a:r>
            <a:r>
              <a:rPr lang="en-US" baseline="0" dirty="0" smtClean="0"/>
              <a:t> client wants to donate?</a:t>
            </a:r>
          </a:p>
          <a:p>
            <a:endParaRPr lang="en-US" baseline="0" dirty="0" smtClean="0"/>
          </a:p>
          <a:p>
            <a:r>
              <a:rPr lang="en-US" baseline="0" dirty="0" smtClean="0"/>
              <a:t>Cash and publicly-traded stocks can be accepted by virtually everyone.</a:t>
            </a:r>
          </a:p>
          <a:p>
            <a:endParaRPr lang="en-US" baseline="0" dirty="0" smtClean="0"/>
          </a:p>
          <a:p>
            <a:r>
              <a:rPr lang="en-US" baseline="0" dirty="0" smtClean="0"/>
              <a:t>More complex assets – business interests, real estate, cryptocurrency – may require more evaluation of a DAF’s capabilities.</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43</a:t>
            </a:fld>
            <a:endParaRPr lang="en-US" smtClean="0"/>
          </a:p>
          <a:p>
            <a:pPr algn="ctr"/>
            <a:endParaRPr lang="en-US" smtClean="0"/>
          </a:p>
          <a:p>
            <a:endParaRPr lang="en-US" dirty="0"/>
          </a:p>
        </p:txBody>
      </p:sp>
    </p:spTree>
    <p:extLst>
      <p:ext uri="{BB962C8B-B14F-4D97-AF65-F5344CB8AC3E}">
        <p14:creationId xmlns:p14="http://schemas.microsoft.com/office/powerpoint/2010/main" val="33600320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gift and minimum grant size may be a factor.</a:t>
            </a:r>
          </a:p>
          <a:p>
            <a:endParaRPr lang="en-US" baseline="0" dirty="0" smtClean="0"/>
          </a:p>
          <a:p>
            <a:r>
              <a:rPr lang="en-US" baseline="0" dirty="0" smtClean="0"/>
              <a:t>Most DAFs are “low dollar, high volume” DAFs – typically the financial firms and the community </a:t>
            </a:r>
            <a:r>
              <a:rPr lang="en-US" baseline="0" dirty="0" err="1" smtClean="0"/>
              <a:t>foundaitons</a:t>
            </a:r>
            <a:r>
              <a:rPr lang="en-US" baseline="0" dirty="0" smtClean="0"/>
              <a:t>.</a:t>
            </a:r>
          </a:p>
          <a:p>
            <a:endParaRPr lang="en-US" baseline="0" dirty="0" smtClean="0"/>
          </a:p>
          <a:p>
            <a:r>
              <a:rPr lang="en-US" baseline="0" dirty="0" smtClean="0"/>
              <a:t>What I mean by that is that the minimum opening gift can be relatively modest – typically no more than $25,000. Some DAFs have no minimum.</a:t>
            </a:r>
          </a:p>
          <a:p>
            <a:endParaRPr lang="en-US" baseline="0" dirty="0" smtClean="0"/>
          </a:p>
          <a:p>
            <a:r>
              <a:rPr lang="en-US" baseline="0" dirty="0" smtClean="0"/>
              <a:t>Moreover, the smallest grant size can be quite modest – I’ve seen as low as $50.</a:t>
            </a:r>
          </a:p>
          <a:p>
            <a:endParaRPr lang="en-US" baseline="0" dirty="0" smtClean="0"/>
          </a:p>
          <a:p>
            <a:r>
              <a:rPr lang="en-US" baseline="0" dirty="0" smtClean="0"/>
              <a:t>Some DAFs are “high dollar, low volume.” </a:t>
            </a:r>
          </a:p>
          <a:p>
            <a:endParaRPr lang="en-US" baseline="0" dirty="0" smtClean="0"/>
          </a:p>
          <a:p>
            <a:r>
              <a:rPr lang="en-US" baseline="0" dirty="0" smtClean="0"/>
              <a:t>These have higher minimum gifts, such as $100,000 or more, and have minimum grant sizes of $1,000 or more.</a:t>
            </a:r>
          </a:p>
          <a:p>
            <a:endParaRPr lang="en-US" baseline="0" dirty="0" smtClean="0"/>
          </a:p>
          <a:p>
            <a:r>
              <a:rPr lang="en-US" baseline="0" dirty="0" smtClean="0"/>
              <a:t>These tend to be at single issue charities, who have established DAFs to serve existing supporters.</a:t>
            </a:r>
          </a:p>
          <a:p>
            <a:endParaRPr lang="en-US" baseline="0" dirty="0" smtClean="0"/>
          </a:p>
          <a:p>
            <a:r>
              <a:rPr lang="en-US" baseline="0" dirty="0" smtClean="0"/>
              <a:t>A couple other notes.</a:t>
            </a:r>
          </a:p>
          <a:p>
            <a:endParaRPr lang="en-US" baseline="0" dirty="0" smtClean="0"/>
          </a:p>
          <a:p>
            <a:r>
              <a:rPr lang="en-US" baseline="0" dirty="0" smtClean="0"/>
              <a:t>Be aware that many funds will assess modest annual administrative fees. These are normal – this helps pay for the </a:t>
            </a:r>
            <a:r>
              <a:rPr lang="en-US" baseline="0" dirty="0" err="1" smtClean="0"/>
              <a:t>grantmaking</a:t>
            </a:r>
            <a:r>
              <a:rPr lang="en-US" baseline="0" dirty="0" smtClean="0"/>
              <a:t> process as well as investment management and accounting.</a:t>
            </a:r>
          </a:p>
          <a:p>
            <a:endParaRPr lang="en-US" baseline="0" dirty="0" smtClean="0"/>
          </a:p>
          <a:p>
            <a:r>
              <a:rPr lang="en-US" baseline="0" dirty="0" smtClean="0"/>
              <a:t>Also note that a few donor-advised funds have a mandatory 5% annual distribution requirement. This is a policy choice of those DAFs; there is no legal requirement for such a policy</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44</a:t>
            </a:fld>
            <a:endParaRPr lang="en-US" smtClean="0"/>
          </a:p>
          <a:p>
            <a:pPr algn="ctr"/>
            <a:endParaRPr lang="en-US" smtClean="0"/>
          </a:p>
          <a:p>
            <a:endParaRPr lang="en-US" dirty="0"/>
          </a:p>
        </p:txBody>
      </p:sp>
    </p:spTree>
    <p:extLst>
      <p:ext uri="{BB962C8B-B14F-4D97-AF65-F5344CB8AC3E}">
        <p14:creationId xmlns:p14="http://schemas.microsoft.com/office/powerpoint/2010/main" val="3190547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45</a:t>
            </a:fld>
            <a:endParaRPr lang="en-US" smtClean="0"/>
          </a:p>
          <a:p>
            <a:pPr algn="ctr"/>
            <a:endParaRPr lang="en-US" smtClean="0"/>
          </a:p>
          <a:p>
            <a:endParaRPr lang="en-US" dirty="0"/>
          </a:p>
        </p:txBody>
      </p:sp>
    </p:spTree>
    <p:extLst>
      <p:ext uri="{BB962C8B-B14F-4D97-AF65-F5344CB8AC3E}">
        <p14:creationId xmlns:p14="http://schemas.microsoft.com/office/powerpoint/2010/main" val="2806624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Pledges and DAFs can be tricky</a:t>
            </a:r>
          </a:p>
          <a:p>
            <a:endParaRPr lang="en-US" dirty="0" smtClean="0"/>
          </a:p>
          <a:p>
            <a:r>
              <a:rPr lang="en-US" dirty="0" smtClean="0"/>
              <a:t>The</a:t>
            </a:r>
            <a:r>
              <a:rPr lang="en-US" baseline="0" dirty="0" smtClean="0"/>
              <a:t> origin of the concern is a “prohibited benefit” excise tax that is imposed whenever a distribution provides “more than an incidental benefit”</a:t>
            </a:r>
          </a:p>
          <a:p>
            <a:endParaRPr lang="en-US" baseline="0" dirty="0" smtClean="0"/>
          </a:p>
          <a:p>
            <a:r>
              <a:rPr lang="en-US" baseline="0" dirty="0" smtClean="0"/>
              <a:t>Not only can the donor face liability (125% of the benefit), the DAF sponsor can also face a 10% excise tax if it makes such a distribution knowingly.</a:t>
            </a:r>
          </a:p>
          <a:p>
            <a:endParaRPr lang="en-US" baseline="0" dirty="0" smtClean="0"/>
          </a:p>
          <a:p>
            <a:r>
              <a:rPr lang="en-US" baseline="0" dirty="0" smtClean="0"/>
              <a:t>This is relevant to pledges because satisfying a legally binding pledge with a DAF distribution will trigger this excise tax.</a:t>
            </a:r>
          </a:p>
          <a:p>
            <a:endParaRPr lang="en-US" baseline="0" dirty="0" smtClean="0"/>
          </a:p>
          <a:p>
            <a:r>
              <a:rPr lang="en-US" baseline="0" dirty="0" smtClean="0"/>
              <a:t>The result is that DAFs would quiz charities about whether a distribution satisfies a pledge.</a:t>
            </a:r>
          </a:p>
          <a:p>
            <a:endParaRPr lang="en-US" baseline="0" dirty="0" smtClean="0"/>
          </a:p>
          <a:p>
            <a:r>
              <a:rPr lang="en-US" baseline="0" dirty="0" smtClean="0"/>
              <a:t>This can be problematic, because both donors and charities find pledges to be useful ways to manage giving.</a:t>
            </a:r>
          </a:p>
          <a:p>
            <a:endParaRPr lang="en-US" baseline="0" dirty="0" smtClean="0"/>
          </a:p>
          <a:p>
            <a:r>
              <a:rPr lang="en-US" baseline="0" dirty="0" smtClean="0"/>
              <a:t>Moreover, donors frequently create pledges and DAFs without any particular coordination, only to later run into questions.</a:t>
            </a:r>
          </a:p>
          <a:p>
            <a:endParaRPr lang="en-US" baseline="0" dirty="0" smtClean="0"/>
          </a:p>
          <a:p>
            <a:r>
              <a:rPr lang="en-US" baseline="0" dirty="0" smtClean="0"/>
              <a:t>You can help in two ways.</a:t>
            </a:r>
          </a:p>
          <a:p>
            <a:endParaRPr lang="en-US" baseline="0" dirty="0" smtClean="0"/>
          </a:p>
          <a:p>
            <a:r>
              <a:rPr lang="en-US" baseline="0" dirty="0" smtClean="0"/>
              <a:t>First, the excise tax is triggered only for “legally binding pledges” – most pledges aren’t, lacking the consideration, detrimental reliance, or statutory authority to make them enforceable.</a:t>
            </a:r>
          </a:p>
          <a:p>
            <a:endParaRPr lang="en-US" baseline="0" dirty="0" smtClean="0"/>
          </a:p>
          <a:p>
            <a:r>
              <a:rPr lang="en-US" baseline="0" dirty="0" smtClean="0"/>
              <a:t>Second, an IRS Notice several years ago specifically provided a safe harbor for DAF sponsoring charities as long as certain conditions were met. This Notice should address most pledges.</a:t>
            </a:r>
          </a:p>
          <a:p>
            <a:endParaRPr lang="en-US" baseline="0" dirty="0" smtClean="0"/>
          </a:p>
          <a:p>
            <a:r>
              <a:rPr lang="en-US" baseline="0" dirty="0" smtClean="0"/>
              <a:t>Occasionally, a pledge may need to be legally binding. If so, exercise caution. Even though this Notice provided a safe harbor for most pledges, there are other possible risks to your client. Caution is warranted.</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46</a:t>
            </a:fld>
            <a:endParaRPr lang="en-US" smtClean="0"/>
          </a:p>
          <a:p>
            <a:pPr algn="ctr"/>
            <a:endParaRPr lang="en-US" smtClean="0"/>
          </a:p>
          <a:p>
            <a:endParaRPr lang="en-US" dirty="0"/>
          </a:p>
        </p:txBody>
      </p:sp>
    </p:spTree>
    <p:extLst>
      <p:ext uri="{BB962C8B-B14F-4D97-AF65-F5344CB8AC3E}">
        <p14:creationId xmlns:p14="http://schemas.microsoft.com/office/powerpoint/2010/main" val="34360458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 clients</a:t>
            </a:r>
            <a:r>
              <a:rPr lang="en-US" baseline="0" dirty="0" smtClean="0"/>
              <a:t> aren’t using the DAFs for quid pro quo gifts, as that could also trigger “prohibited benefits” liability</a:t>
            </a:r>
          </a:p>
          <a:p>
            <a:endParaRPr lang="en-US" baseline="0" dirty="0" smtClean="0"/>
          </a:p>
          <a:p>
            <a:r>
              <a:rPr lang="en-US" baseline="0" dirty="0" smtClean="0"/>
              <a:t>What is a quid pro quo gift?</a:t>
            </a:r>
          </a:p>
          <a:p>
            <a:endParaRPr lang="en-US" baseline="0" dirty="0" smtClean="0"/>
          </a:p>
          <a:p>
            <a:r>
              <a:rPr lang="en-US" baseline="0" dirty="0" smtClean="0"/>
              <a:t>Any gift in which a substantial benefit is received in exchange for the gifts</a:t>
            </a:r>
          </a:p>
          <a:p>
            <a:endParaRPr lang="en-US" baseline="0" dirty="0" smtClean="0"/>
          </a:p>
          <a:p>
            <a:r>
              <a:rPr lang="en-US" baseline="0" dirty="0" smtClean="0"/>
              <a:t>Examples:</a:t>
            </a:r>
          </a:p>
          <a:p>
            <a:endParaRPr lang="en-US" baseline="0" dirty="0" smtClean="0"/>
          </a:p>
          <a:p>
            <a:r>
              <a:rPr lang="en-US" baseline="0" dirty="0" smtClean="0"/>
              <a:t>Gala tickets</a:t>
            </a:r>
          </a:p>
          <a:p>
            <a:r>
              <a:rPr lang="en-US" baseline="0" dirty="0" smtClean="0"/>
              <a:t>Membership fees</a:t>
            </a:r>
          </a:p>
          <a:p>
            <a:r>
              <a:rPr lang="en-US" baseline="0" dirty="0" smtClean="0"/>
              <a:t>NPR gift premiums</a:t>
            </a:r>
          </a:p>
          <a:p>
            <a:r>
              <a:rPr lang="en-US" baseline="0" dirty="0" smtClean="0"/>
              <a:t>Mandatory gifts for sports ticket</a:t>
            </a:r>
          </a:p>
          <a:p>
            <a:r>
              <a:rPr lang="en-US" baseline="0" dirty="0" smtClean="0"/>
              <a:t>Charitable remainder trusts and charitable gift annuities</a:t>
            </a:r>
          </a:p>
          <a:p>
            <a:endParaRPr lang="en-US" baseline="0" dirty="0" smtClean="0"/>
          </a:p>
          <a:p>
            <a:r>
              <a:rPr lang="en-US" baseline="0" dirty="0" smtClean="0"/>
              <a:t>Rule of thumb – no DAF grant unless the gift otherwise would have generated a 100% deduction.</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47</a:t>
            </a:fld>
            <a:endParaRPr lang="en-US" smtClean="0"/>
          </a:p>
          <a:p>
            <a:pPr algn="ctr"/>
            <a:endParaRPr lang="en-US" smtClean="0"/>
          </a:p>
          <a:p>
            <a:endParaRPr lang="en-US" dirty="0"/>
          </a:p>
        </p:txBody>
      </p:sp>
    </p:spTree>
    <p:extLst>
      <p:ext uri="{BB962C8B-B14F-4D97-AF65-F5344CB8AC3E}">
        <p14:creationId xmlns:p14="http://schemas.microsoft.com/office/powerpoint/2010/main" val="980853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QCDs are especially</a:t>
            </a:r>
            <a:r>
              <a:rPr lang="en-US" baseline="0" dirty="0" smtClean="0"/>
              <a:t> popular for those over 70 ½ with an IRA</a:t>
            </a:r>
          </a:p>
          <a:p>
            <a:endParaRPr lang="en-US" baseline="0" dirty="0" smtClean="0"/>
          </a:p>
          <a:p>
            <a:r>
              <a:rPr lang="en-US" baseline="0" dirty="0" smtClean="0"/>
              <a:t>Keep in mind that neither DAFs or private foundation can accept them</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48</a:t>
            </a:fld>
            <a:endParaRPr lang="en-US" smtClean="0"/>
          </a:p>
          <a:p>
            <a:pPr algn="ctr"/>
            <a:endParaRPr lang="en-US" smtClean="0"/>
          </a:p>
          <a:p>
            <a:endParaRPr lang="en-US" dirty="0"/>
          </a:p>
        </p:txBody>
      </p:sp>
    </p:spTree>
    <p:extLst>
      <p:ext uri="{BB962C8B-B14F-4D97-AF65-F5344CB8AC3E}">
        <p14:creationId xmlns:p14="http://schemas.microsoft.com/office/powerpoint/2010/main" val="34641139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most DAFs</a:t>
            </a:r>
            <a:r>
              <a:rPr lang="en-US" baseline="0" dirty="0" smtClean="0"/>
              <a:t> can’t last in perpetuity, most will allow successor donor advisors – for as many as one or two generations.</a:t>
            </a:r>
          </a:p>
          <a:p>
            <a:endParaRPr lang="en-US" baseline="0" dirty="0" smtClean="0"/>
          </a:p>
          <a:p>
            <a:r>
              <a:rPr lang="en-US" baseline="0" dirty="0" smtClean="0"/>
              <a:t>Just as you are asking about who holds a power of attorney and who makes health care decisions, this would be another point of inquiry for your clients.</a:t>
            </a:r>
          </a:p>
          <a:p>
            <a:endParaRPr lang="en-US" baseline="0" dirty="0" smtClean="0"/>
          </a:p>
          <a:p>
            <a:r>
              <a:rPr lang="en-US" baseline="0" dirty="0" smtClean="0"/>
              <a:t>If they have a DAF, have they named successor advisors? If so, are those choices still current?</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49</a:t>
            </a:fld>
            <a:endParaRPr lang="en-US" smtClean="0"/>
          </a:p>
          <a:p>
            <a:pPr algn="ctr"/>
            <a:endParaRPr lang="en-US" smtClean="0"/>
          </a:p>
          <a:p>
            <a:endParaRPr lang="en-US" dirty="0"/>
          </a:p>
        </p:txBody>
      </p:sp>
    </p:spTree>
    <p:extLst>
      <p:ext uri="{BB962C8B-B14F-4D97-AF65-F5344CB8AC3E}">
        <p14:creationId xmlns:p14="http://schemas.microsoft.com/office/powerpoint/2010/main" val="1453443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5</a:t>
            </a:fld>
            <a:endParaRPr lang="en-US" smtClean="0"/>
          </a:p>
          <a:p>
            <a:pPr algn="ctr"/>
            <a:endParaRPr lang="en-US" smtClean="0"/>
          </a:p>
          <a:p>
            <a:endParaRPr lang="en-US" dirty="0"/>
          </a:p>
        </p:txBody>
      </p:sp>
    </p:spTree>
    <p:extLst>
      <p:ext uri="{BB962C8B-B14F-4D97-AF65-F5344CB8AC3E}">
        <p14:creationId xmlns:p14="http://schemas.microsoft.com/office/powerpoint/2010/main" val="3034744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advisors should ask about beneficiary</a:t>
            </a:r>
            <a:r>
              <a:rPr lang="en-US" baseline="0" dirty="0" smtClean="0"/>
              <a:t> designations.</a:t>
            </a:r>
          </a:p>
          <a:p>
            <a:endParaRPr lang="en-US" baseline="0" dirty="0" smtClean="0"/>
          </a:p>
          <a:p>
            <a:r>
              <a:rPr lang="en-US" baseline="0" dirty="0" smtClean="0"/>
              <a:t>Remember, a DAF is an account at a public charity</a:t>
            </a:r>
          </a:p>
          <a:p>
            <a:endParaRPr lang="en-US" baseline="0" dirty="0" smtClean="0"/>
          </a:p>
          <a:p>
            <a:r>
              <a:rPr lang="en-US" baseline="0" dirty="0" smtClean="0"/>
              <a:t>Once there are no more donor advisors, the funds have to be used for charitable purposes</a:t>
            </a:r>
          </a:p>
          <a:p>
            <a:endParaRPr lang="en-US" baseline="0" dirty="0" smtClean="0"/>
          </a:p>
          <a:p>
            <a:r>
              <a:rPr lang="en-US" baseline="0" dirty="0" smtClean="0"/>
              <a:t>Every DAF has a process for managing this situation – either the balance will be determined by a committee at the DAF sponsor or will simply be kept by the DAF sponsor.</a:t>
            </a:r>
          </a:p>
          <a:p>
            <a:endParaRPr lang="en-US" baseline="0" dirty="0" smtClean="0"/>
          </a:p>
          <a:p>
            <a:r>
              <a:rPr lang="en-US" baseline="0" dirty="0" smtClean="0"/>
              <a:t>And that may be fine with your client.</a:t>
            </a:r>
          </a:p>
          <a:p>
            <a:endParaRPr lang="en-US" baseline="0" dirty="0" smtClean="0"/>
          </a:p>
          <a:p>
            <a:r>
              <a:rPr lang="en-US" baseline="0" dirty="0" smtClean="0"/>
              <a:t>Or it may not be.</a:t>
            </a:r>
          </a:p>
          <a:p>
            <a:endParaRPr lang="en-US" baseline="0" dirty="0" smtClean="0"/>
          </a:p>
          <a:p>
            <a:r>
              <a:rPr lang="en-US" baseline="0" dirty="0" smtClean="0"/>
              <a:t>If your client would prefer a different outcome, he or she should name one or more charitable beneficiaries to their account – essentially a testamentary grant recommendation</a:t>
            </a:r>
          </a:p>
          <a:p>
            <a:endParaRPr lang="en-US" baseline="0" dirty="0" smtClean="0"/>
          </a:p>
          <a:p>
            <a:r>
              <a:rPr lang="en-US" baseline="0" dirty="0" smtClean="0"/>
              <a:t>Just as you would ask about beneficiaries for retirement accounts and life insurance policies, this also is a question that we should be asking about.</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50</a:t>
            </a:fld>
            <a:endParaRPr lang="en-US" smtClean="0"/>
          </a:p>
          <a:p>
            <a:pPr algn="ctr"/>
            <a:endParaRPr lang="en-US" smtClean="0"/>
          </a:p>
          <a:p>
            <a:endParaRPr lang="en-US" dirty="0"/>
          </a:p>
        </p:txBody>
      </p:sp>
    </p:spTree>
    <p:extLst>
      <p:ext uri="{BB962C8B-B14F-4D97-AF65-F5344CB8AC3E}">
        <p14:creationId xmlns:p14="http://schemas.microsoft.com/office/powerpoint/2010/main" val="2982838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concludes my presentation</a:t>
            </a:r>
          </a:p>
          <a:p>
            <a:endParaRPr lang="en-US" baseline="0" dirty="0" smtClean="0"/>
          </a:p>
          <a:p>
            <a:r>
              <a:rPr lang="en-US" baseline="0" dirty="0" smtClean="0"/>
              <a:t>I have time for a few questions, and then I’ll conclude with one last slide.</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51</a:t>
            </a:fld>
            <a:endParaRPr lang="en-US" smtClean="0"/>
          </a:p>
          <a:p>
            <a:pPr algn="ctr"/>
            <a:endParaRPr lang="en-US" smtClean="0"/>
          </a:p>
          <a:p>
            <a:endParaRPr lang="en-US" dirty="0"/>
          </a:p>
        </p:txBody>
      </p:sp>
    </p:spTree>
    <p:extLst>
      <p:ext uri="{BB962C8B-B14F-4D97-AF65-F5344CB8AC3E}">
        <p14:creationId xmlns:p14="http://schemas.microsoft.com/office/powerpoint/2010/main" val="2290351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 want to leave you with a couple of numbers</a:t>
            </a:r>
          </a:p>
          <a:p>
            <a:endParaRPr lang="en-US" baseline="0" dirty="0" smtClean="0"/>
          </a:p>
          <a:p>
            <a:r>
              <a:rPr lang="en-US" baseline="0" dirty="0" smtClean="0"/>
              <a:t>These are the number of DAF accounts in 2021 and their average size</a:t>
            </a:r>
          </a:p>
          <a:p>
            <a:endParaRPr lang="en-US" baseline="0" dirty="0" smtClean="0"/>
          </a:p>
          <a:p>
            <a:r>
              <a:rPr lang="en-US" baseline="0" dirty="0" smtClean="0"/>
              <a:t>While the average size is a nice amount, it is not the millions you find in a private foundation.</a:t>
            </a:r>
          </a:p>
          <a:p>
            <a:endParaRPr lang="en-US" baseline="0" dirty="0" smtClean="0"/>
          </a:p>
          <a:p>
            <a:r>
              <a:rPr lang="en-US" baseline="0" dirty="0" smtClean="0"/>
              <a:t>In fact, it’s less than the average house in Virginia Beach</a:t>
            </a:r>
          </a:p>
          <a:p>
            <a:endParaRPr lang="en-US" baseline="0" dirty="0" smtClean="0"/>
          </a:p>
          <a:p>
            <a:r>
              <a:rPr lang="en-US" baseline="0" dirty="0" smtClean="0"/>
              <a:t>I share these numbers just to reinforce the thought I opened with – DAFs are now a part of our landscape.</a:t>
            </a:r>
          </a:p>
          <a:p>
            <a:endParaRPr lang="en-US" baseline="0" dirty="0" smtClean="0"/>
          </a:p>
          <a:p>
            <a:r>
              <a:rPr lang="en-US" baseline="0" dirty="0" smtClean="0"/>
              <a:t>I hope this will give you a better appreciation of why knowing a bit about DAFs can help you serve your clients well</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52</a:t>
            </a:fld>
            <a:endParaRPr lang="en-US" smtClean="0"/>
          </a:p>
          <a:p>
            <a:pPr algn="ctr"/>
            <a:endParaRPr lang="en-US" smtClean="0"/>
          </a:p>
          <a:p>
            <a:endParaRPr lang="en-US" dirty="0"/>
          </a:p>
        </p:txBody>
      </p:sp>
    </p:spTree>
    <p:extLst>
      <p:ext uri="{BB962C8B-B14F-4D97-AF65-F5344CB8AC3E}">
        <p14:creationId xmlns:p14="http://schemas.microsoft.com/office/powerpoint/2010/main" val="124997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6</a:t>
            </a:fld>
            <a:endParaRPr lang="en-US" smtClean="0"/>
          </a:p>
          <a:p>
            <a:pPr algn="ctr"/>
            <a:endParaRPr lang="en-US" smtClean="0"/>
          </a:p>
          <a:p>
            <a:endParaRPr lang="en-US" dirty="0"/>
          </a:p>
        </p:txBody>
      </p:sp>
    </p:spTree>
    <p:extLst>
      <p:ext uri="{BB962C8B-B14F-4D97-AF65-F5344CB8AC3E}">
        <p14:creationId xmlns:p14="http://schemas.microsoft.com/office/powerpoint/2010/main" val="3670816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looks a lot like a private foundation</a:t>
            </a:r>
          </a:p>
          <a:p>
            <a:endParaRPr lang="en-US" dirty="0" smtClean="0"/>
          </a:p>
          <a:p>
            <a:r>
              <a:rPr lang="en-US" dirty="0" smtClean="0"/>
              <a:t>In</a:t>
            </a:r>
            <a:r>
              <a:rPr lang="en-US" baseline="0" dirty="0" smtClean="0"/>
              <a:t> fact, there are several fundamental similarities between a donor-advised fund a private foundation.</a:t>
            </a:r>
            <a:endParaRPr lang="en-US" dirty="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7</a:t>
            </a:fld>
            <a:endParaRPr lang="en-US" smtClean="0"/>
          </a:p>
          <a:p>
            <a:pPr algn="ctr"/>
            <a:endParaRPr lang="en-US" smtClean="0"/>
          </a:p>
          <a:p>
            <a:endParaRPr lang="en-US" dirty="0"/>
          </a:p>
        </p:txBody>
      </p:sp>
    </p:spTree>
    <p:extLst>
      <p:ext uri="{BB962C8B-B14F-4D97-AF65-F5344CB8AC3E}">
        <p14:creationId xmlns:p14="http://schemas.microsoft.com/office/powerpoint/2010/main" val="226220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8</a:t>
            </a:fld>
            <a:endParaRPr lang="en-US" smtClean="0"/>
          </a:p>
          <a:p>
            <a:pPr algn="ctr"/>
            <a:endParaRPr lang="en-US" smtClean="0"/>
          </a:p>
          <a:p>
            <a:endParaRPr lang="en-US" dirty="0"/>
          </a:p>
        </p:txBody>
      </p:sp>
    </p:spTree>
    <p:extLst>
      <p:ext uri="{BB962C8B-B14F-4D97-AF65-F5344CB8AC3E}">
        <p14:creationId xmlns:p14="http://schemas.microsoft.com/office/powerpoint/2010/main" val="222302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While there are a lot of similarities, there are key differences</a:t>
            </a:r>
          </a:p>
          <a:p>
            <a:endParaRPr lang="en-US" baseline="0" dirty="0" smtClean="0"/>
          </a:p>
          <a:p>
            <a:r>
              <a:rPr lang="en-US" baseline="0" dirty="0" smtClean="0"/>
              <a:t>These can be summarized as a trade-off between control vs simplicity and better tax benefits</a:t>
            </a:r>
          </a:p>
        </p:txBody>
      </p:sp>
      <p:sp>
        <p:nvSpPr>
          <p:cNvPr id="4" name="Footer Placeholder 3"/>
          <p:cNvSpPr>
            <a:spLocks noGrp="1"/>
          </p:cNvSpPr>
          <p:nvPr>
            <p:ph type="ftr" sz="quarter" idx="10"/>
          </p:nvPr>
        </p:nvSpPr>
        <p:spPr/>
        <p:txBody>
          <a:bodyPr/>
          <a:lstStyle/>
          <a:p>
            <a:endParaRPr lang="en-US" smtClean="0"/>
          </a:p>
          <a:p>
            <a:pPr algn="ctr"/>
            <a:fld id="{7F128518-DB4A-4FB2-AF71-189A74D60552}" type="slidenum">
              <a:rPr lang="en-US" smtClean="0"/>
              <a:pPr algn="ctr"/>
              <a:t>9</a:t>
            </a:fld>
            <a:endParaRPr lang="en-US" smtClean="0"/>
          </a:p>
          <a:p>
            <a:pPr algn="ctr"/>
            <a:endParaRPr lang="en-US" smtClean="0"/>
          </a:p>
          <a:p>
            <a:endParaRPr lang="en-US" dirty="0"/>
          </a:p>
        </p:txBody>
      </p:sp>
    </p:spTree>
    <p:extLst>
      <p:ext uri="{BB962C8B-B14F-4D97-AF65-F5344CB8AC3E}">
        <p14:creationId xmlns:p14="http://schemas.microsoft.com/office/powerpoint/2010/main" val="188759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 background">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 page">
    <p:bg>
      <p:bgPr>
        <a:solidFill>
          <a:srgbClr val="FFFFFF"/>
        </a:solidFill>
        <a:effectLst/>
      </p:bgPr>
    </p:bg>
    <p:spTree>
      <p:nvGrpSpPr>
        <p:cNvPr id="1" name=""/>
        <p:cNvGrpSpPr/>
        <p:nvPr/>
      </p:nvGrpSpPr>
      <p:grpSpPr>
        <a:xfrm>
          <a:off x="0" y="0"/>
          <a:ext cx="0" cy="0"/>
          <a:chOff x="0" y="0"/>
          <a:chExt cx="0" cy="0"/>
        </a:xfrm>
      </p:grpSpPr>
      <p:sp>
        <p:nvSpPr>
          <p:cNvPr id="34" name="Title 1"/>
          <p:cNvSpPr/>
          <p:nvPr userDrawn="1"/>
        </p:nvSpPr>
        <p:spPr>
          <a:xfrm>
            <a:off x="9960867" y="6357146"/>
            <a:ext cx="249382" cy="41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gn="r">
              <a:lnSpc>
                <a:spcPct val="90000"/>
              </a:lnSpc>
              <a:defRPr sz="1400" spc="200">
                <a:solidFill>
                  <a:schemeClr val="accent3"/>
                </a:solidFill>
                <a:latin typeface="Acherus Grotesque"/>
                <a:ea typeface="Acherus Grotesque"/>
                <a:cs typeface="Acherus Grotesque"/>
                <a:sym typeface="Acherus Grotesque"/>
              </a:defRPr>
            </a:pPr>
            <a:endParaRPr sz="1200" dirty="0">
              <a:solidFill>
                <a:schemeClr val="accent1"/>
              </a:solidFill>
            </a:endParaRPr>
          </a:p>
        </p:txBody>
      </p:sp>
      <p:sp>
        <p:nvSpPr>
          <p:cNvPr id="10" name="Oval 26">
            <a:extLst>
              <a:ext uri="{FF2B5EF4-FFF2-40B4-BE49-F238E27FC236}">
                <a16:creationId xmlns:a16="http://schemas.microsoft.com/office/drawing/2014/main" id="{546E5CE3-7F26-E64D-88A4-D33A1C107FFA}"/>
              </a:ext>
            </a:extLst>
          </p:cNvPr>
          <p:cNvSpPr/>
          <p:nvPr userDrawn="1"/>
        </p:nvSpPr>
        <p:spPr>
          <a:xfrm>
            <a:off x="8600566" y="3667995"/>
            <a:ext cx="2469644" cy="2469644"/>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11" name="Oval 26">
            <a:extLst>
              <a:ext uri="{FF2B5EF4-FFF2-40B4-BE49-F238E27FC236}">
                <a16:creationId xmlns:a16="http://schemas.microsoft.com/office/drawing/2014/main" id="{54E56228-FB9B-AC4F-8941-1700F9A2EF94}"/>
              </a:ext>
            </a:extLst>
          </p:cNvPr>
          <p:cNvSpPr/>
          <p:nvPr userDrawn="1"/>
        </p:nvSpPr>
        <p:spPr>
          <a:xfrm>
            <a:off x="708968" y="824985"/>
            <a:ext cx="2469644" cy="2469644"/>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15" name="Picture Placeholder 35">
            <a:extLst>
              <a:ext uri="{FF2B5EF4-FFF2-40B4-BE49-F238E27FC236}">
                <a16:creationId xmlns:a16="http://schemas.microsoft.com/office/drawing/2014/main" id="{B0A46C66-C14E-1F4B-8E2C-445DF0752DC3}"/>
              </a:ext>
            </a:extLst>
          </p:cNvPr>
          <p:cNvSpPr>
            <a:spLocks noGrp="1"/>
          </p:cNvSpPr>
          <p:nvPr>
            <p:ph type="pic" sz="quarter" idx="12" hasCustomPrompt="1"/>
          </p:nvPr>
        </p:nvSpPr>
        <p:spPr>
          <a:xfrm>
            <a:off x="800790" y="916807"/>
            <a:ext cx="2286000" cy="2286000"/>
          </a:xfrm>
          <a:prstGeom prst="ellipse">
            <a:avLst/>
          </a:prstGeom>
        </p:spPr>
        <p:txBody>
          <a:bodyPr/>
          <a:lstStyle/>
          <a:p>
            <a:r>
              <a:rPr lang="en-US" dirty="0"/>
              <a:t>Drag photo or click icon to add picture</a:t>
            </a:r>
          </a:p>
        </p:txBody>
      </p:sp>
      <p:sp>
        <p:nvSpPr>
          <p:cNvPr id="16" name="Picture Placeholder 35">
            <a:extLst>
              <a:ext uri="{FF2B5EF4-FFF2-40B4-BE49-F238E27FC236}">
                <a16:creationId xmlns:a16="http://schemas.microsoft.com/office/drawing/2014/main" id="{D21A1575-E480-0842-9F69-BCAAAC33756C}"/>
              </a:ext>
            </a:extLst>
          </p:cNvPr>
          <p:cNvSpPr>
            <a:spLocks noGrp="1"/>
          </p:cNvSpPr>
          <p:nvPr>
            <p:ph type="pic" sz="quarter" idx="13" hasCustomPrompt="1"/>
          </p:nvPr>
        </p:nvSpPr>
        <p:spPr>
          <a:xfrm>
            <a:off x="8692005" y="3759817"/>
            <a:ext cx="2286000" cy="2286000"/>
          </a:xfrm>
          <a:prstGeom prst="ellipse">
            <a:avLst/>
          </a:prstGeom>
        </p:spPr>
        <p:txBody>
          <a:bodyPr/>
          <a:lstStyle/>
          <a:p>
            <a:r>
              <a:rPr lang="en-US" dirty="0"/>
              <a:t>Drag photo or click icon to add picture</a:t>
            </a:r>
          </a:p>
        </p:txBody>
      </p:sp>
    </p:spTree>
    <p:extLst>
      <p:ext uri="{BB962C8B-B14F-4D97-AF65-F5344CB8AC3E}">
        <p14:creationId xmlns:p14="http://schemas.microsoft.com/office/powerpoint/2010/main" val="10854297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background alt footer">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pic>
        <p:nvPicPr>
          <p:cNvPr id="3" name="VT-grid-02.png" descr="VT-grid-02.png">
            <a:extLst>
              <a:ext uri="{FF2B5EF4-FFF2-40B4-BE49-F238E27FC236}">
                <a16:creationId xmlns:a16="http://schemas.microsoft.com/office/drawing/2014/main" id="{04173169-BE36-994B-9AE2-DFE098B8A3E7}"/>
              </a:ext>
            </a:extLst>
          </p:cNvPr>
          <p:cNvPicPr>
            <a:picLocks noChangeAspect="1"/>
          </p:cNvPicPr>
          <p:nvPr userDrawn="1"/>
        </p:nvPicPr>
        <p:blipFill>
          <a:blip r:embed="rId2">
            <a:extLst/>
          </a:blip>
          <a:stretch>
            <a:fillRect/>
          </a:stretch>
        </p:blipFill>
        <p:spPr>
          <a:xfrm>
            <a:off x="4278273" y="6174021"/>
            <a:ext cx="10600807" cy="6858001"/>
          </a:xfrm>
          <a:prstGeom prst="rect">
            <a:avLst/>
          </a:prstGeom>
          <a:ln w="12700">
            <a:miter lim="400000"/>
          </a:ln>
        </p:spPr>
      </p:pic>
    </p:spTree>
    <p:extLst>
      <p:ext uri="{BB962C8B-B14F-4D97-AF65-F5344CB8AC3E}">
        <p14:creationId xmlns:p14="http://schemas.microsoft.com/office/powerpoint/2010/main" val="4580661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side photo">
    <p:bg>
      <p:bgPr>
        <a:solidFill>
          <a:srgbClr val="FFFFFF"/>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59436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385727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side photo">
    <p:bg>
      <p:bgPr>
        <a:solidFill>
          <a:srgbClr val="FFFFFF"/>
        </a:solid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248400" y="0"/>
            <a:ext cx="59436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15284493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photo background">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99965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w/ 4 photos">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6"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7" name="TextBox 26"/>
          <p:cNvSpPr txBox="1"/>
          <p:nvPr userDrawn="1"/>
        </p:nvSpPr>
        <p:spPr>
          <a:xfrm>
            <a:off x="-990600" y="171873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sp>
        <p:nvSpPr>
          <p:cNvPr id="3" name="Picture Placeholder 2"/>
          <p:cNvSpPr>
            <a:spLocks noGrp="1"/>
          </p:cNvSpPr>
          <p:nvPr>
            <p:ph type="pic" sz="quarter" idx="14" hasCustomPrompt="1"/>
          </p:nvPr>
        </p:nvSpPr>
        <p:spPr>
          <a:xfrm>
            <a:off x="942994" y="1552615"/>
            <a:ext cx="3335279" cy="222412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8" name="Picture Placeholder 2"/>
          <p:cNvSpPr>
            <a:spLocks noGrp="1"/>
          </p:cNvSpPr>
          <p:nvPr>
            <p:ph type="pic" sz="quarter" idx="15" hasCustomPrompt="1"/>
          </p:nvPr>
        </p:nvSpPr>
        <p:spPr>
          <a:xfrm>
            <a:off x="4429272" y="1757600"/>
            <a:ext cx="2251169" cy="1493600"/>
          </a:xfrm>
          <a:prstGeom prst="rect">
            <a:avLst/>
          </a:prstGeom>
        </p:spPr>
        <p:txBody>
          <a:bodyPr/>
          <a:lstStyle/>
          <a:p>
            <a:r>
              <a:rPr lang="en-US" dirty="0"/>
              <a:t>Drag photo or click icon to add picture</a:t>
            </a:r>
          </a:p>
        </p:txBody>
      </p:sp>
      <p:sp>
        <p:nvSpPr>
          <p:cNvPr id="29" name="Picture Placeholder 2"/>
          <p:cNvSpPr>
            <a:spLocks noGrp="1"/>
          </p:cNvSpPr>
          <p:nvPr>
            <p:ph type="pic" sz="quarter" idx="16" hasCustomPrompt="1"/>
          </p:nvPr>
        </p:nvSpPr>
        <p:spPr>
          <a:xfrm>
            <a:off x="580032" y="3932118"/>
            <a:ext cx="3698241" cy="1467050"/>
          </a:xfrm>
          <a:prstGeom prst="rect">
            <a:avLst/>
          </a:prstGeom>
        </p:spPr>
        <p:txBody>
          <a:bodyPr/>
          <a:lstStyle/>
          <a:p>
            <a:r>
              <a:rPr lang="en-US" dirty="0"/>
              <a:t>Drag photo or click icon to add picture</a:t>
            </a:r>
          </a:p>
        </p:txBody>
      </p:sp>
      <p:sp>
        <p:nvSpPr>
          <p:cNvPr id="30" name="Picture Placeholder 2"/>
          <p:cNvSpPr>
            <a:spLocks noGrp="1"/>
          </p:cNvSpPr>
          <p:nvPr>
            <p:ph type="pic" sz="quarter" idx="17" hasCustomPrompt="1"/>
          </p:nvPr>
        </p:nvSpPr>
        <p:spPr>
          <a:xfrm>
            <a:off x="4429271" y="3413483"/>
            <a:ext cx="2615865" cy="1733505"/>
          </a:xfrm>
          <a:prstGeom prst="rect">
            <a:avLst/>
          </a:prstGeom>
        </p:spPr>
        <p:txBody>
          <a:bodyPr/>
          <a:lstStyle/>
          <a:p>
            <a:r>
              <a:rPr lang="en-US" dirty="0"/>
              <a:t>Drag photo or click icon to add picture</a:t>
            </a:r>
          </a:p>
        </p:txBody>
      </p:sp>
      <p:pic>
        <p:nvPicPr>
          <p:cNvPr id="36" name="pasted-image.pdf" descr="pasted-image.pdf">
            <a:extLst>
              <a:ext uri="{FF2B5EF4-FFF2-40B4-BE49-F238E27FC236}">
                <a16:creationId xmlns:a16="http://schemas.microsoft.com/office/drawing/2014/main" id="{6198B53F-E39C-7D4A-9D58-2B94114E35F2}"/>
              </a:ext>
            </a:extLst>
          </p:cNvPr>
          <p:cNvPicPr>
            <a:picLocks noChangeAspect="1"/>
          </p:cNvPicPr>
          <p:nvPr userDrawn="1"/>
        </p:nvPicPr>
        <p:blipFill>
          <a:blip r:embed="rId2">
            <a:extLst/>
          </a:blip>
          <a:stretch>
            <a:fillRect/>
          </a:stretch>
        </p:blipFill>
        <p:spPr>
          <a:xfrm>
            <a:off x="711181" y="1320800"/>
            <a:ext cx="231813" cy="231814"/>
          </a:xfrm>
          <a:prstGeom prst="rect">
            <a:avLst/>
          </a:prstGeom>
          <a:ln w="12700">
            <a:miter lim="400000"/>
          </a:ln>
        </p:spPr>
      </p:pic>
      <p:pic>
        <p:nvPicPr>
          <p:cNvPr id="37" name="pasted-image.pdf" descr="pasted-image.pdf">
            <a:extLst>
              <a:ext uri="{FF2B5EF4-FFF2-40B4-BE49-F238E27FC236}">
                <a16:creationId xmlns:a16="http://schemas.microsoft.com/office/drawing/2014/main" id="{EB0185E2-FC26-4B48-A5B3-06DC6120615A}"/>
              </a:ext>
            </a:extLst>
          </p:cNvPr>
          <p:cNvPicPr>
            <a:picLocks noChangeAspect="1"/>
          </p:cNvPicPr>
          <p:nvPr userDrawn="1"/>
        </p:nvPicPr>
        <p:blipFill>
          <a:blip r:embed="rId2">
            <a:extLst/>
          </a:blip>
          <a:stretch>
            <a:fillRect/>
          </a:stretch>
        </p:blipFill>
        <p:spPr>
          <a:xfrm rot="10800000">
            <a:off x="7045138" y="5146988"/>
            <a:ext cx="225682" cy="225681"/>
          </a:xfrm>
          <a:prstGeom prst="rect">
            <a:avLst/>
          </a:prstGeom>
          <a:ln w="12700">
            <a:miter lim="400000"/>
          </a:ln>
        </p:spPr>
      </p:pic>
    </p:spTree>
    <p:extLst>
      <p:ext uri="{BB962C8B-B14F-4D97-AF65-F5344CB8AC3E}">
        <p14:creationId xmlns:p14="http://schemas.microsoft.com/office/powerpoint/2010/main" val="18501971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text w/ 4 photos alt footer">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6"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7" name="TextBox 26"/>
          <p:cNvSpPr txBox="1"/>
          <p:nvPr userDrawn="1"/>
        </p:nvSpPr>
        <p:spPr>
          <a:xfrm>
            <a:off x="-990600" y="171873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sp>
        <p:nvSpPr>
          <p:cNvPr id="3" name="Picture Placeholder 2"/>
          <p:cNvSpPr>
            <a:spLocks noGrp="1"/>
          </p:cNvSpPr>
          <p:nvPr>
            <p:ph type="pic" sz="quarter" idx="14" hasCustomPrompt="1"/>
          </p:nvPr>
        </p:nvSpPr>
        <p:spPr>
          <a:xfrm>
            <a:off x="942994" y="1552615"/>
            <a:ext cx="3335279" cy="222412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8" name="Picture Placeholder 2"/>
          <p:cNvSpPr>
            <a:spLocks noGrp="1"/>
          </p:cNvSpPr>
          <p:nvPr>
            <p:ph type="pic" sz="quarter" idx="15" hasCustomPrompt="1"/>
          </p:nvPr>
        </p:nvSpPr>
        <p:spPr>
          <a:xfrm>
            <a:off x="4429272" y="1757600"/>
            <a:ext cx="2251169" cy="1493600"/>
          </a:xfrm>
          <a:prstGeom prst="rect">
            <a:avLst/>
          </a:prstGeom>
        </p:spPr>
        <p:txBody>
          <a:bodyPr/>
          <a:lstStyle/>
          <a:p>
            <a:r>
              <a:rPr lang="en-US" dirty="0"/>
              <a:t>Drag photo or click icon to add picture</a:t>
            </a:r>
          </a:p>
        </p:txBody>
      </p:sp>
      <p:sp>
        <p:nvSpPr>
          <p:cNvPr id="29" name="Picture Placeholder 2"/>
          <p:cNvSpPr>
            <a:spLocks noGrp="1"/>
          </p:cNvSpPr>
          <p:nvPr>
            <p:ph type="pic" sz="quarter" idx="16" hasCustomPrompt="1"/>
          </p:nvPr>
        </p:nvSpPr>
        <p:spPr>
          <a:xfrm>
            <a:off x="580032" y="3932118"/>
            <a:ext cx="3698241" cy="1467050"/>
          </a:xfrm>
          <a:prstGeom prst="rect">
            <a:avLst/>
          </a:prstGeom>
        </p:spPr>
        <p:txBody>
          <a:bodyPr/>
          <a:lstStyle/>
          <a:p>
            <a:r>
              <a:rPr lang="en-US" dirty="0"/>
              <a:t>Drag photo or click icon to add picture</a:t>
            </a:r>
          </a:p>
        </p:txBody>
      </p:sp>
      <p:sp>
        <p:nvSpPr>
          <p:cNvPr id="30" name="Picture Placeholder 2"/>
          <p:cNvSpPr>
            <a:spLocks noGrp="1"/>
          </p:cNvSpPr>
          <p:nvPr>
            <p:ph type="pic" sz="quarter" idx="17" hasCustomPrompt="1"/>
          </p:nvPr>
        </p:nvSpPr>
        <p:spPr>
          <a:xfrm>
            <a:off x="4429271" y="3413483"/>
            <a:ext cx="2615865" cy="1733505"/>
          </a:xfrm>
          <a:prstGeom prst="rect">
            <a:avLst/>
          </a:prstGeom>
        </p:spPr>
        <p:txBody>
          <a:bodyPr/>
          <a:lstStyle/>
          <a:p>
            <a:r>
              <a:rPr lang="en-US" dirty="0"/>
              <a:t>Drag photo or click icon to add picture</a:t>
            </a:r>
          </a:p>
        </p:txBody>
      </p:sp>
      <p:pic>
        <p:nvPicPr>
          <p:cNvPr id="36" name="pasted-image.pdf" descr="pasted-image.pdf">
            <a:extLst>
              <a:ext uri="{FF2B5EF4-FFF2-40B4-BE49-F238E27FC236}">
                <a16:creationId xmlns:a16="http://schemas.microsoft.com/office/drawing/2014/main" id="{6198B53F-E39C-7D4A-9D58-2B94114E35F2}"/>
              </a:ext>
            </a:extLst>
          </p:cNvPr>
          <p:cNvPicPr>
            <a:picLocks noChangeAspect="1"/>
          </p:cNvPicPr>
          <p:nvPr userDrawn="1"/>
        </p:nvPicPr>
        <p:blipFill>
          <a:blip r:embed="rId2">
            <a:extLst/>
          </a:blip>
          <a:stretch>
            <a:fillRect/>
          </a:stretch>
        </p:blipFill>
        <p:spPr>
          <a:xfrm>
            <a:off x="711181" y="1320800"/>
            <a:ext cx="231813" cy="231814"/>
          </a:xfrm>
          <a:prstGeom prst="rect">
            <a:avLst/>
          </a:prstGeom>
          <a:ln w="12700">
            <a:miter lim="400000"/>
          </a:ln>
        </p:spPr>
      </p:pic>
      <p:pic>
        <p:nvPicPr>
          <p:cNvPr id="37" name="pasted-image.pdf" descr="pasted-image.pdf">
            <a:extLst>
              <a:ext uri="{FF2B5EF4-FFF2-40B4-BE49-F238E27FC236}">
                <a16:creationId xmlns:a16="http://schemas.microsoft.com/office/drawing/2014/main" id="{EB0185E2-FC26-4B48-A5B3-06DC6120615A}"/>
              </a:ext>
            </a:extLst>
          </p:cNvPr>
          <p:cNvPicPr>
            <a:picLocks noChangeAspect="1"/>
          </p:cNvPicPr>
          <p:nvPr userDrawn="1"/>
        </p:nvPicPr>
        <p:blipFill>
          <a:blip r:embed="rId2">
            <a:extLst/>
          </a:blip>
          <a:stretch>
            <a:fillRect/>
          </a:stretch>
        </p:blipFill>
        <p:spPr>
          <a:xfrm rot="10800000">
            <a:off x="7045138" y="5146988"/>
            <a:ext cx="225682" cy="225681"/>
          </a:xfrm>
          <a:prstGeom prst="rect">
            <a:avLst/>
          </a:prstGeom>
          <a:ln w="12700">
            <a:miter lim="400000"/>
          </a:ln>
        </p:spPr>
      </p:pic>
      <p:sp>
        <p:nvSpPr>
          <p:cNvPr id="11" name="Straight Connector 57">
            <a:extLst>
              <a:ext uri="{FF2B5EF4-FFF2-40B4-BE49-F238E27FC236}">
                <a16:creationId xmlns:a16="http://schemas.microsoft.com/office/drawing/2014/main" id="{419E8387-DE66-4B4B-B62A-5C82B3D8603C}"/>
              </a:ext>
            </a:extLst>
          </p:cNvPr>
          <p:cNvSpPr/>
          <p:nvPr userDrawn="1"/>
        </p:nvSpPr>
        <p:spPr>
          <a:xfrm>
            <a:off x="2738906" y="454676"/>
            <a:ext cx="11989848" cy="1"/>
          </a:xfrm>
          <a:prstGeom prst="line">
            <a:avLst/>
          </a:prstGeom>
          <a:ln>
            <a:solidFill>
              <a:schemeClr val="bg2"/>
            </a:solidFill>
            <a:prstDash val="dash"/>
            <a:miter/>
          </a:ln>
        </p:spPr>
        <p:txBody>
          <a:bodyPr lIns="45719" rIns="45719"/>
          <a:lstStyle/>
          <a:p>
            <a:endParaRPr/>
          </a:p>
        </p:txBody>
      </p:sp>
      <p:pic>
        <p:nvPicPr>
          <p:cNvPr id="12" name="VT-grid-02.png" descr="VT-grid-02.png">
            <a:extLst>
              <a:ext uri="{FF2B5EF4-FFF2-40B4-BE49-F238E27FC236}">
                <a16:creationId xmlns:a16="http://schemas.microsoft.com/office/drawing/2014/main" id="{539626D6-3F56-624E-B274-EBF833237291}"/>
              </a:ext>
            </a:extLst>
          </p:cNvPr>
          <p:cNvPicPr>
            <a:picLocks noChangeAspect="1"/>
          </p:cNvPicPr>
          <p:nvPr userDrawn="1"/>
        </p:nvPicPr>
        <p:blipFill>
          <a:blip r:embed="rId3">
            <a:extLst/>
          </a:blip>
          <a:stretch>
            <a:fillRect/>
          </a:stretch>
        </p:blipFill>
        <p:spPr>
          <a:xfrm>
            <a:off x="4278273" y="6174021"/>
            <a:ext cx="10600807" cy="6858001"/>
          </a:xfrm>
          <a:prstGeom prst="rect">
            <a:avLst/>
          </a:prstGeom>
          <a:ln w="12700">
            <a:miter lim="400000"/>
          </a:ln>
        </p:spPr>
      </p:pic>
    </p:spTree>
    <p:extLst>
      <p:ext uri="{BB962C8B-B14F-4D97-AF65-F5344CB8AC3E}">
        <p14:creationId xmlns:p14="http://schemas.microsoft.com/office/powerpoint/2010/main" val="14829280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side text + 1 picture">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3" name="Picture Placeholder 2"/>
          <p:cNvSpPr>
            <a:spLocks noGrp="1"/>
          </p:cNvSpPr>
          <p:nvPr>
            <p:ph type="pic" sz="quarter" idx="14" hasCustomPrompt="1"/>
          </p:nvPr>
        </p:nvSpPr>
        <p:spPr>
          <a:xfrm>
            <a:off x="951627" y="1373266"/>
            <a:ext cx="5886052" cy="393025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pic>
        <p:nvPicPr>
          <p:cNvPr id="24" name="pasted-image.pdf" descr="pasted-image.pdf">
            <a:extLst>
              <a:ext uri="{FF2B5EF4-FFF2-40B4-BE49-F238E27FC236}">
                <a16:creationId xmlns:a16="http://schemas.microsoft.com/office/drawing/2014/main" id="{88D62473-E314-3D4A-AAC3-507E8C13C1C5}"/>
              </a:ext>
            </a:extLst>
          </p:cNvPr>
          <p:cNvPicPr>
            <a:picLocks noChangeAspect="1"/>
          </p:cNvPicPr>
          <p:nvPr userDrawn="1"/>
        </p:nvPicPr>
        <p:blipFill>
          <a:blip r:embed="rId2">
            <a:extLst/>
          </a:blip>
          <a:stretch>
            <a:fillRect/>
          </a:stretch>
        </p:blipFill>
        <p:spPr>
          <a:xfrm>
            <a:off x="703580" y="1125219"/>
            <a:ext cx="248047" cy="248048"/>
          </a:xfrm>
          <a:prstGeom prst="rect">
            <a:avLst/>
          </a:prstGeom>
          <a:ln w="12700">
            <a:miter lim="400000"/>
          </a:ln>
        </p:spPr>
      </p:pic>
      <p:pic>
        <p:nvPicPr>
          <p:cNvPr id="25" name="pasted-image.pdf" descr="pasted-image.pdf">
            <a:extLst>
              <a:ext uri="{FF2B5EF4-FFF2-40B4-BE49-F238E27FC236}">
                <a16:creationId xmlns:a16="http://schemas.microsoft.com/office/drawing/2014/main" id="{8F884F0C-6201-D041-8C2F-7BB818A90246}"/>
              </a:ext>
            </a:extLst>
          </p:cNvPr>
          <p:cNvPicPr>
            <a:picLocks noChangeAspect="1"/>
          </p:cNvPicPr>
          <p:nvPr userDrawn="1"/>
        </p:nvPicPr>
        <p:blipFill>
          <a:blip r:embed="rId2">
            <a:extLst/>
          </a:blip>
          <a:stretch>
            <a:fillRect/>
          </a:stretch>
        </p:blipFill>
        <p:spPr>
          <a:xfrm rot="10800000">
            <a:off x="6837680" y="5303520"/>
            <a:ext cx="248048" cy="248047"/>
          </a:xfrm>
          <a:prstGeom prst="rect">
            <a:avLst/>
          </a:prstGeom>
          <a:ln w="12700">
            <a:miter lim="400000"/>
          </a:ln>
        </p:spPr>
      </p:pic>
    </p:spTree>
    <p:extLst>
      <p:ext uri="{BB962C8B-B14F-4D97-AF65-F5344CB8AC3E}">
        <p14:creationId xmlns:p14="http://schemas.microsoft.com/office/powerpoint/2010/main" val="179361222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ight side text + 1 picture alt footer">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3" name="Picture Placeholder 2"/>
          <p:cNvSpPr>
            <a:spLocks noGrp="1"/>
          </p:cNvSpPr>
          <p:nvPr>
            <p:ph type="pic" sz="quarter" idx="14" hasCustomPrompt="1"/>
          </p:nvPr>
        </p:nvSpPr>
        <p:spPr>
          <a:xfrm>
            <a:off x="951627" y="1373266"/>
            <a:ext cx="5886052" cy="393025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pic>
        <p:nvPicPr>
          <p:cNvPr id="24" name="pasted-image.pdf" descr="pasted-image.pdf">
            <a:extLst>
              <a:ext uri="{FF2B5EF4-FFF2-40B4-BE49-F238E27FC236}">
                <a16:creationId xmlns:a16="http://schemas.microsoft.com/office/drawing/2014/main" id="{88D62473-E314-3D4A-AAC3-507E8C13C1C5}"/>
              </a:ext>
            </a:extLst>
          </p:cNvPr>
          <p:cNvPicPr>
            <a:picLocks noChangeAspect="1"/>
          </p:cNvPicPr>
          <p:nvPr userDrawn="1"/>
        </p:nvPicPr>
        <p:blipFill>
          <a:blip r:embed="rId2">
            <a:extLst/>
          </a:blip>
          <a:stretch>
            <a:fillRect/>
          </a:stretch>
        </p:blipFill>
        <p:spPr>
          <a:xfrm>
            <a:off x="703580" y="1125219"/>
            <a:ext cx="248047" cy="248048"/>
          </a:xfrm>
          <a:prstGeom prst="rect">
            <a:avLst/>
          </a:prstGeom>
          <a:ln w="12700">
            <a:miter lim="400000"/>
          </a:ln>
        </p:spPr>
      </p:pic>
      <p:pic>
        <p:nvPicPr>
          <p:cNvPr id="25" name="pasted-image.pdf" descr="pasted-image.pdf">
            <a:extLst>
              <a:ext uri="{FF2B5EF4-FFF2-40B4-BE49-F238E27FC236}">
                <a16:creationId xmlns:a16="http://schemas.microsoft.com/office/drawing/2014/main" id="{8F884F0C-6201-D041-8C2F-7BB818A90246}"/>
              </a:ext>
            </a:extLst>
          </p:cNvPr>
          <p:cNvPicPr>
            <a:picLocks noChangeAspect="1"/>
          </p:cNvPicPr>
          <p:nvPr userDrawn="1"/>
        </p:nvPicPr>
        <p:blipFill>
          <a:blip r:embed="rId2">
            <a:extLst/>
          </a:blip>
          <a:stretch>
            <a:fillRect/>
          </a:stretch>
        </p:blipFill>
        <p:spPr>
          <a:xfrm rot="10800000">
            <a:off x="6837680" y="5303520"/>
            <a:ext cx="248048" cy="248047"/>
          </a:xfrm>
          <a:prstGeom prst="rect">
            <a:avLst/>
          </a:prstGeom>
          <a:ln w="12700">
            <a:miter lim="400000"/>
          </a:ln>
        </p:spPr>
      </p:pic>
      <p:pic>
        <p:nvPicPr>
          <p:cNvPr id="7" name="VT-grid-02.png" descr="VT-grid-02.png">
            <a:extLst>
              <a:ext uri="{FF2B5EF4-FFF2-40B4-BE49-F238E27FC236}">
                <a16:creationId xmlns:a16="http://schemas.microsoft.com/office/drawing/2014/main" id="{71263E00-C9C0-0F41-937F-9C61A992323A}"/>
              </a:ext>
            </a:extLst>
          </p:cNvPr>
          <p:cNvPicPr>
            <a:picLocks noChangeAspect="1"/>
          </p:cNvPicPr>
          <p:nvPr userDrawn="1"/>
        </p:nvPicPr>
        <p:blipFill>
          <a:blip r:embed="rId3">
            <a:extLst/>
          </a:blip>
          <a:stretch>
            <a:fillRect/>
          </a:stretch>
        </p:blipFill>
        <p:spPr>
          <a:xfrm>
            <a:off x="4278273" y="6174021"/>
            <a:ext cx="10600807" cy="6858001"/>
          </a:xfrm>
          <a:prstGeom prst="rect">
            <a:avLst/>
          </a:prstGeom>
          <a:ln w="12700">
            <a:miter lim="400000"/>
          </a:ln>
        </p:spPr>
      </p:pic>
      <p:sp>
        <p:nvSpPr>
          <p:cNvPr id="8" name="Straight Connector 57">
            <a:extLst>
              <a:ext uri="{FF2B5EF4-FFF2-40B4-BE49-F238E27FC236}">
                <a16:creationId xmlns:a16="http://schemas.microsoft.com/office/drawing/2014/main" id="{C2DD5C99-46BF-FF4E-AD01-0BEF5D2FDB3D}"/>
              </a:ext>
            </a:extLst>
          </p:cNvPr>
          <p:cNvSpPr/>
          <p:nvPr userDrawn="1"/>
        </p:nvSpPr>
        <p:spPr>
          <a:xfrm>
            <a:off x="2738906" y="454676"/>
            <a:ext cx="11989848" cy="1"/>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1817165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6"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7" name="TextBox 26"/>
          <p:cNvSpPr txBox="1"/>
          <p:nvPr userDrawn="1"/>
        </p:nvSpPr>
        <p:spPr>
          <a:xfrm>
            <a:off x="-990600" y="171873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pic>
        <p:nvPicPr>
          <p:cNvPr id="36" name="pasted-image.pdf" descr="pasted-image.pdf">
            <a:extLst>
              <a:ext uri="{FF2B5EF4-FFF2-40B4-BE49-F238E27FC236}">
                <a16:creationId xmlns:a16="http://schemas.microsoft.com/office/drawing/2014/main" id="{6198B53F-E39C-7D4A-9D58-2B94114E35F2}"/>
              </a:ext>
            </a:extLst>
          </p:cNvPr>
          <p:cNvPicPr>
            <a:picLocks noChangeAspect="1"/>
          </p:cNvPicPr>
          <p:nvPr userDrawn="1"/>
        </p:nvPicPr>
        <p:blipFill>
          <a:blip r:embed="rId2">
            <a:extLst/>
          </a:blip>
          <a:stretch>
            <a:fillRect/>
          </a:stretch>
        </p:blipFill>
        <p:spPr>
          <a:xfrm>
            <a:off x="457200" y="457200"/>
            <a:ext cx="231813" cy="231814"/>
          </a:xfrm>
          <a:prstGeom prst="rect">
            <a:avLst/>
          </a:prstGeom>
          <a:ln w="12700">
            <a:miter lim="400000"/>
          </a:ln>
        </p:spPr>
      </p:pic>
      <p:pic>
        <p:nvPicPr>
          <p:cNvPr id="37" name="pasted-image.pdf" descr="pasted-image.pdf">
            <a:extLst>
              <a:ext uri="{FF2B5EF4-FFF2-40B4-BE49-F238E27FC236}">
                <a16:creationId xmlns:a16="http://schemas.microsoft.com/office/drawing/2014/main" id="{EB0185E2-FC26-4B48-A5B3-06DC6120615A}"/>
              </a:ext>
            </a:extLst>
          </p:cNvPr>
          <p:cNvPicPr>
            <a:picLocks noChangeAspect="1"/>
          </p:cNvPicPr>
          <p:nvPr userDrawn="1"/>
        </p:nvPicPr>
        <p:blipFill>
          <a:blip r:embed="rId2">
            <a:extLst/>
          </a:blip>
          <a:stretch>
            <a:fillRect/>
          </a:stretch>
        </p:blipFill>
        <p:spPr>
          <a:xfrm rot="10800000">
            <a:off x="11524725" y="6175119"/>
            <a:ext cx="225682" cy="225681"/>
          </a:xfrm>
          <a:prstGeom prst="rect">
            <a:avLst/>
          </a:prstGeom>
          <a:ln w="12700">
            <a:miter lim="400000"/>
          </a:ln>
        </p:spPr>
      </p:pic>
      <p:sp>
        <p:nvSpPr>
          <p:cNvPr id="14" name="Picture Placeholder 2">
            <a:extLst>
              <a:ext uri="{FF2B5EF4-FFF2-40B4-BE49-F238E27FC236}">
                <a16:creationId xmlns:a16="http://schemas.microsoft.com/office/drawing/2014/main" id="{B6E81D59-C646-7449-9F9A-CE2A982FA5D9}"/>
              </a:ext>
            </a:extLst>
          </p:cNvPr>
          <p:cNvSpPr>
            <a:spLocks noGrp="1"/>
          </p:cNvSpPr>
          <p:nvPr>
            <p:ph type="pic" sz="quarter" idx="14" hasCustomPrompt="1"/>
          </p:nvPr>
        </p:nvSpPr>
        <p:spPr>
          <a:xfrm>
            <a:off x="689013" y="689014"/>
            <a:ext cx="10835712" cy="548610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9" name="Straight Connector 57">
            <a:extLst>
              <a:ext uri="{FF2B5EF4-FFF2-40B4-BE49-F238E27FC236}">
                <a16:creationId xmlns:a16="http://schemas.microsoft.com/office/drawing/2014/main" id="{18FA56FC-DF04-F54B-BAC9-D40AA10219F8}"/>
              </a:ext>
            </a:extLst>
          </p:cNvPr>
          <p:cNvSpPr/>
          <p:nvPr userDrawn="1"/>
        </p:nvSpPr>
        <p:spPr>
          <a:xfrm>
            <a:off x="2738906" y="454676"/>
            <a:ext cx="11989848" cy="1"/>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201276450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collage">
    <p:bg>
      <p:bgPr>
        <a:solidFill>
          <a:srgbClr val="FFFFFF"/>
        </a:solidFill>
        <a:effectLst/>
      </p:bgPr>
    </p:bg>
    <p:spTree>
      <p:nvGrpSpPr>
        <p:cNvPr id="1" name=""/>
        <p:cNvGrpSpPr/>
        <p:nvPr/>
      </p:nvGrpSpPr>
      <p:grpSpPr>
        <a:xfrm>
          <a:off x="0" y="0"/>
          <a:ext cx="0" cy="0"/>
          <a:chOff x="0" y="0"/>
          <a:chExt cx="0" cy="0"/>
        </a:xfrm>
      </p:grpSpPr>
      <p:sp>
        <p:nvSpPr>
          <p:cNvPr id="15"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6" name="Picture Placeholder 5"/>
          <p:cNvSpPr>
            <a:spLocks noGrp="1"/>
          </p:cNvSpPr>
          <p:nvPr userDrawn="1"/>
        </p:nvSpPr>
        <p:spPr>
          <a:xfrm>
            <a:off x="-15607" y="-643262"/>
            <a:ext cx="12223214" cy="814452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endParaRPr lang="en-US"/>
          </a:p>
        </p:txBody>
      </p:sp>
      <p:sp>
        <p:nvSpPr>
          <p:cNvPr id="27" name="TextBox 26"/>
          <p:cNvSpPr txBox="1"/>
          <p:nvPr userDrawn="1"/>
        </p:nvSpPr>
        <p:spPr>
          <a:xfrm>
            <a:off x="-990600" y="171873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pic>
        <p:nvPicPr>
          <p:cNvPr id="36" name="pasted-image.pdf" descr="pasted-image.pdf">
            <a:extLst>
              <a:ext uri="{FF2B5EF4-FFF2-40B4-BE49-F238E27FC236}">
                <a16:creationId xmlns:a16="http://schemas.microsoft.com/office/drawing/2014/main" id="{6198B53F-E39C-7D4A-9D58-2B94114E35F2}"/>
              </a:ext>
            </a:extLst>
          </p:cNvPr>
          <p:cNvPicPr>
            <a:picLocks noChangeAspect="1"/>
          </p:cNvPicPr>
          <p:nvPr userDrawn="1"/>
        </p:nvPicPr>
        <p:blipFill>
          <a:blip r:embed="rId2">
            <a:extLst/>
          </a:blip>
          <a:stretch>
            <a:fillRect/>
          </a:stretch>
        </p:blipFill>
        <p:spPr>
          <a:xfrm>
            <a:off x="457200" y="457200"/>
            <a:ext cx="231813" cy="231814"/>
          </a:xfrm>
          <a:prstGeom prst="rect">
            <a:avLst/>
          </a:prstGeom>
          <a:ln w="12700">
            <a:miter lim="400000"/>
          </a:ln>
        </p:spPr>
      </p:pic>
      <p:pic>
        <p:nvPicPr>
          <p:cNvPr id="37" name="pasted-image.pdf" descr="pasted-image.pdf">
            <a:extLst>
              <a:ext uri="{FF2B5EF4-FFF2-40B4-BE49-F238E27FC236}">
                <a16:creationId xmlns:a16="http://schemas.microsoft.com/office/drawing/2014/main" id="{EB0185E2-FC26-4B48-A5B3-06DC6120615A}"/>
              </a:ext>
            </a:extLst>
          </p:cNvPr>
          <p:cNvPicPr>
            <a:picLocks noChangeAspect="1"/>
          </p:cNvPicPr>
          <p:nvPr userDrawn="1"/>
        </p:nvPicPr>
        <p:blipFill>
          <a:blip r:embed="rId2">
            <a:extLst/>
          </a:blip>
          <a:stretch>
            <a:fillRect/>
          </a:stretch>
        </p:blipFill>
        <p:spPr>
          <a:xfrm rot="10800000">
            <a:off x="11524725" y="6175119"/>
            <a:ext cx="225682" cy="225681"/>
          </a:xfrm>
          <a:prstGeom prst="rect">
            <a:avLst/>
          </a:prstGeom>
          <a:ln w="12700">
            <a:miter lim="400000"/>
          </a:ln>
        </p:spPr>
      </p:pic>
      <p:sp>
        <p:nvSpPr>
          <p:cNvPr id="14" name="Picture Placeholder 2">
            <a:extLst>
              <a:ext uri="{FF2B5EF4-FFF2-40B4-BE49-F238E27FC236}">
                <a16:creationId xmlns:a16="http://schemas.microsoft.com/office/drawing/2014/main" id="{B6E81D59-C646-7449-9F9A-CE2A982FA5D9}"/>
              </a:ext>
            </a:extLst>
          </p:cNvPr>
          <p:cNvSpPr>
            <a:spLocks noGrp="1"/>
          </p:cNvSpPr>
          <p:nvPr>
            <p:ph type="pic" sz="quarter" idx="14" hasCustomPrompt="1"/>
          </p:nvPr>
        </p:nvSpPr>
        <p:spPr>
          <a:xfrm>
            <a:off x="689013" y="689014"/>
            <a:ext cx="3224081" cy="548610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9" name="Straight Connector 57">
            <a:extLst>
              <a:ext uri="{FF2B5EF4-FFF2-40B4-BE49-F238E27FC236}">
                <a16:creationId xmlns:a16="http://schemas.microsoft.com/office/drawing/2014/main" id="{18FA56FC-DF04-F54B-BAC9-D40AA10219F8}"/>
              </a:ext>
            </a:extLst>
          </p:cNvPr>
          <p:cNvSpPr/>
          <p:nvPr userDrawn="1"/>
        </p:nvSpPr>
        <p:spPr>
          <a:xfrm>
            <a:off x="2738906" y="454676"/>
            <a:ext cx="11989848" cy="1"/>
          </a:xfrm>
          <a:prstGeom prst="line">
            <a:avLst/>
          </a:prstGeom>
          <a:ln>
            <a:solidFill>
              <a:schemeClr val="bg2"/>
            </a:solidFill>
            <a:prstDash val="dash"/>
            <a:miter/>
          </a:ln>
        </p:spPr>
        <p:txBody>
          <a:bodyPr lIns="45719" rIns="45719"/>
          <a:lstStyle/>
          <a:p>
            <a:endParaRPr/>
          </a:p>
        </p:txBody>
      </p:sp>
      <p:sp>
        <p:nvSpPr>
          <p:cNvPr id="9" name="Picture Placeholder 2">
            <a:extLst>
              <a:ext uri="{FF2B5EF4-FFF2-40B4-BE49-F238E27FC236}">
                <a16:creationId xmlns:a16="http://schemas.microsoft.com/office/drawing/2014/main" id="{B6DA1D3B-17F6-9E4B-8316-E23BD203FE1A}"/>
              </a:ext>
            </a:extLst>
          </p:cNvPr>
          <p:cNvSpPr>
            <a:spLocks noGrp="1"/>
          </p:cNvSpPr>
          <p:nvPr>
            <p:ph type="pic" sz="quarter" idx="15" hasCustomPrompt="1"/>
          </p:nvPr>
        </p:nvSpPr>
        <p:spPr>
          <a:xfrm>
            <a:off x="8300644" y="2816614"/>
            <a:ext cx="3224081" cy="33554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0" name="Picture Placeholder 2">
            <a:extLst>
              <a:ext uri="{FF2B5EF4-FFF2-40B4-BE49-F238E27FC236}">
                <a16:creationId xmlns:a16="http://schemas.microsoft.com/office/drawing/2014/main" id="{A66610C5-92B3-BC4F-9CA1-DE4AEFE9717F}"/>
              </a:ext>
            </a:extLst>
          </p:cNvPr>
          <p:cNvSpPr>
            <a:spLocks noGrp="1"/>
          </p:cNvSpPr>
          <p:nvPr>
            <p:ph type="pic" sz="quarter" idx="16" hasCustomPrompt="1"/>
          </p:nvPr>
        </p:nvSpPr>
        <p:spPr>
          <a:xfrm>
            <a:off x="8300643" y="689456"/>
            <a:ext cx="3224081" cy="1892379"/>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1" name="Picture Placeholder 2">
            <a:extLst>
              <a:ext uri="{FF2B5EF4-FFF2-40B4-BE49-F238E27FC236}">
                <a16:creationId xmlns:a16="http://schemas.microsoft.com/office/drawing/2014/main" id="{0CC2FA0C-3336-BE45-A6A7-C9C319078FF1}"/>
              </a:ext>
            </a:extLst>
          </p:cNvPr>
          <p:cNvSpPr>
            <a:spLocks noGrp="1"/>
          </p:cNvSpPr>
          <p:nvPr>
            <p:ph type="pic" sz="quarter" idx="17" hasCustomPrompt="1"/>
          </p:nvPr>
        </p:nvSpPr>
        <p:spPr>
          <a:xfrm>
            <a:off x="4144907" y="692670"/>
            <a:ext cx="3923328" cy="334144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2" name="Picture Placeholder 2">
            <a:extLst>
              <a:ext uri="{FF2B5EF4-FFF2-40B4-BE49-F238E27FC236}">
                <a16:creationId xmlns:a16="http://schemas.microsoft.com/office/drawing/2014/main" id="{911EDC93-FB4D-8A40-B79D-642286325BB0}"/>
              </a:ext>
            </a:extLst>
          </p:cNvPr>
          <p:cNvSpPr>
            <a:spLocks noGrp="1"/>
          </p:cNvSpPr>
          <p:nvPr>
            <p:ph type="pic" sz="quarter" idx="18" hasCustomPrompt="1"/>
          </p:nvPr>
        </p:nvSpPr>
        <p:spPr>
          <a:xfrm>
            <a:off x="4144907" y="4321846"/>
            <a:ext cx="3923328" cy="185020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300696493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item circle pictures">
    <p:bg>
      <p:bgPr>
        <a:solidFill>
          <a:srgbClr val="FFFFFF"/>
        </a:solidFill>
        <a:effectLst/>
      </p:bgPr>
    </p:bg>
    <p:spTree>
      <p:nvGrpSpPr>
        <p:cNvPr id="1" name=""/>
        <p:cNvGrpSpPr/>
        <p:nvPr/>
      </p:nvGrpSpPr>
      <p:grpSpPr>
        <a:xfrm>
          <a:off x="0" y="0"/>
          <a:ext cx="0" cy="0"/>
          <a:chOff x="0" y="0"/>
          <a:chExt cx="0" cy="0"/>
        </a:xfrm>
      </p:grpSpPr>
      <p:sp>
        <p:nvSpPr>
          <p:cNvPr id="8" name="Oval 26"/>
          <p:cNvSpPr/>
          <p:nvPr userDrawn="1"/>
        </p:nvSpPr>
        <p:spPr>
          <a:xfrm>
            <a:off x="708968" y="824985"/>
            <a:ext cx="2469644" cy="2469644"/>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9" name="Line"/>
          <p:cNvSpPr/>
          <p:nvPr userDrawn="1"/>
        </p:nvSpPr>
        <p:spPr>
          <a:xfrm>
            <a:off x="2999630" y="2757878"/>
            <a:ext cx="1426009" cy="100279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45719" rIns="45719"/>
          <a:lstStyle/>
          <a:p>
            <a:endParaRPr b="0" i="0" dirty="0">
              <a:latin typeface="Acherus Grotesque Light" panose="02000505000000020004" pitchFamily="2" charset="77"/>
            </a:endParaRPr>
          </a:p>
        </p:txBody>
      </p:sp>
      <p:sp>
        <p:nvSpPr>
          <p:cNvPr id="10" name="Oval 26"/>
          <p:cNvSpPr/>
          <p:nvPr userDrawn="1"/>
        </p:nvSpPr>
        <p:spPr>
          <a:xfrm>
            <a:off x="4290368" y="3043787"/>
            <a:ext cx="2469644" cy="2469644"/>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13" name="Line"/>
          <p:cNvSpPr/>
          <p:nvPr userDrawn="1"/>
        </p:nvSpPr>
        <p:spPr>
          <a:xfrm flipV="1">
            <a:off x="6678079" y="3166654"/>
            <a:ext cx="1707422" cy="60452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lIns="45719" rIns="45719"/>
          <a:lstStyle/>
          <a:p>
            <a:endParaRPr b="0" i="0" dirty="0">
              <a:latin typeface="Acherus Grotesque Light" panose="02000505000000020004" pitchFamily="2" charset="77"/>
            </a:endParaRPr>
          </a:p>
        </p:txBody>
      </p:sp>
      <p:sp>
        <p:nvSpPr>
          <p:cNvPr id="15" name="Oval 26"/>
          <p:cNvSpPr/>
          <p:nvPr userDrawn="1"/>
        </p:nvSpPr>
        <p:spPr>
          <a:xfrm>
            <a:off x="8303568" y="1524469"/>
            <a:ext cx="2469644" cy="2469645"/>
          </a:xfrm>
          <a:prstGeom prst="ellipse">
            <a:avLst/>
          </a:prstGeom>
          <a:ln>
            <a:solidFill>
              <a:schemeClr val="accent2"/>
            </a:solidFill>
            <a:prstDash val="dash"/>
            <a:miter/>
          </a:ln>
        </p:spPr>
        <p:txBody>
          <a:bodyPr lIns="45719" rIns="45719" anchor="ctr"/>
          <a:lstStyle/>
          <a:p>
            <a:pPr algn="ctr">
              <a:defRPr>
                <a:solidFill>
                  <a:srgbClr val="A7A7A7"/>
                </a:solidFill>
              </a:defRPr>
            </a:pPr>
            <a:endParaRPr/>
          </a:p>
        </p:txBody>
      </p:sp>
      <p:sp>
        <p:nvSpPr>
          <p:cNvPr id="36" name="Picture Placeholder 35"/>
          <p:cNvSpPr>
            <a:spLocks noGrp="1"/>
          </p:cNvSpPr>
          <p:nvPr>
            <p:ph type="pic" sz="quarter" idx="10" hasCustomPrompt="1"/>
          </p:nvPr>
        </p:nvSpPr>
        <p:spPr>
          <a:xfrm>
            <a:off x="800790" y="916807"/>
            <a:ext cx="2286000" cy="2286000"/>
          </a:xfrm>
          <a:prstGeom prst="ellipse">
            <a:avLst/>
          </a:prstGeom>
        </p:spPr>
        <p:txBody>
          <a:bodyPr/>
          <a:lstStyle/>
          <a:p>
            <a:r>
              <a:rPr lang="en-US" dirty="0"/>
              <a:t>Drag photo or click icon to add picture</a:t>
            </a:r>
          </a:p>
        </p:txBody>
      </p:sp>
      <p:sp>
        <p:nvSpPr>
          <p:cNvPr id="37" name="Picture Placeholder 35"/>
          <p:cNvSpPr>
            <a:spLocks noGrp="1"/>
          </p:cNvSpPr>
          <p:nvPr>
            <p:ph type="pic" sz="quarter" idx="11" hasCustomPrompt="1"/>
          </p:nvPr>
        </p:nvSpPr>
        <p:spPr>
          <a:xfrm>
            <a:off x="4382190" y="3135609"/>
            <a:ext cx="2286000" cy="2286000"/>
          </a:xfrm>
          <a:prstGeom prst="ellipse">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38" name="Picture Placeholder 35"/>
          <p:cNvSpPr>
            <a:spLocks noGrp="1"/>
          </p:cNvSpPr>
          <p:nvPr>
            <p:ph type="pic" sz="quarter" idx="12" hasCustomPrompt="1"/>
          </p:nvPr>
        </p:nvSpPr>
        <p:spPr>
          <a:xfrm>
            <a:off x="8395390" y="1616291"/>
            <a:ext cx="2286000" cy="2286000"/>
          </a:xfrm>
          <a:prstGeom prst="ellipse">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1" name="Straight Connector 57">
            <a:extLst>
              <a:ext uri="{FF2B5EF4-FFF2-40B4-BE49-F238E27FC236}">
                <a16:creationId xmlns:a16="http://schemas.microsoft.com/office/drawing/2014/main" id="{1A9E0C80-6FB1-F54E-A680-4DDAC9A74543}"/>
              </a:ext>
            </a:extLst>
          </p:cNvPr>
          <p:cNvSpPr/>
          <p:nvPr userDrawn="1"/>
        </p:nvSpPr>
        <p:spPr>
          <a:xfrm>
            <a:off x="2738906" y="454676"/>
            <a:ext cx="11989848" cy="1"/>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185132654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62" r:id="rId2"/>
    <p:sldLayoutId id="2147483666" r:id="rId3"/>
    <p:sldLayoutId id="2147483677" r:id="rId4"/>
    <p:sldLayoutId id="2147483668" r:id="rId5"/>
    <p:sldLayoutId id="2147483678" r:id="rId6"/>
    <p:sldLayoutId id="2147483680" r:id="rId7"/>
    <p:sldLayoutId id="2147483681" r:id="rId8"/>
    <p:sldLayoutId id="2147483674" r:id="rId9"/>
    <p:sldLayoutId id="2147483676" r:id="rId10"/>
    <p:sldLayoutId id="2147483679" r:id="rId11"/>
    <p:sldLayoutId id="2147483673" r:id="rId12"/>
    <p:sldLayoutId id="2147483675" r:id="rId13"/>
  </p:sldLayoutIdLst>
  <p:transition spd="med"/>
  <p:hf hdr="0" ftr="0"/>
  <p:txStyles>
    <p:titleStyle>
      <a:lvl1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bg2"/>
          </a:solidFill>
          <a:uFillTx/>
          <a:latin typeface="Acherus Grotesque"/>
          <a:ea typeface="Acherus Grotesque"/>
          <a:cs typeface="Acherus Grotesque"/>
          <a:sym typeface="Acherus Grotesque"/>
        </a:defRPr>
      </a:lvl1pPr>
      <a:lvl2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2pPr>
      <a:lvl3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3pPr>
      <a:lvl4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4pPr>
      <a:lvl5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5pPr>
      <a:lvl6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6pPr>
      <a:lvl7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7pPr>
      <a:lvl8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8pPr>
      <a:lvl9pPr marL="0" marR="0" indent="0" algn="l" defTabSz="914400" rtl="0" latinLnBrk="0">
        <a:lnSpc>
          <a:spcPct val="90000"/>
        </a:lnSpc>
        <a:spcBef>
          <a:spcPts val="0"/>
        </a:spcBef>
        <a:spcAft>
          <a:spcPts val="0"/>
        </a:spcAft>
        <a:buClrTx/>
        <a:buSzTx/>
        <a:buFontTx/>
        <a:buNone/>
        <a:tabLst/>
        <a:defRPr sz="3500" b="0" i="0" u="none" strike="noStrike" cap="none" spc="200" baseline="0">
          <a:ln>
            <a:noFill/>
          </a:ln>
          <a:solidFill>
            <a:schemeClr val="accent1"/>
          </a:solidFill>
          <a:uFillTx/>
          <a:latin typeface="Acherus Grotesque"/>
          <a:ea typeface="Acherus Grotesque"/>
          <a:cs typeface="Acherus Grotesque"/>
          <a:sym typeface="Acherus Grotesque"/>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chemeClr val="accent1"/>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inequality.org/great-divide/visualize-donor-advised-fund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inequality.org/great-divide/visualize-donor-advised-fund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inequality.org/great-divide/visualize-donor-advised-fun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inequality.org/great-divide/visualize-donor-advised-fun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inequality.org/great-divide/visualize-donor-advised-fun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hyperlink" Target="https://inequality.org/great-divide/visualize-donor-advised-fund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nequality.org/great-divide/visualize-donor-advised-funds"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inequality.org/great-divide/visualize-donor-advised-fund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inequality.org/great-divide/visualize-donor-advised-funds"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29.jp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9.jp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40.jp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42.jp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9325309" y="-41725"/>
            <a:ext cx="2940214" cy="875893"/>
          </a:xfrm>
          <a:prstGeom prst="rect">
            <a:avLst/>
          </a:prstGeom>
          <a:solidFill>
            <a:schemeClr val="tx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sp>
        <p:nvSpPr>
          <p:cNvPr id="8" name="Straight Connector 55"/>
          <p:cNvSpPr/>
          <p:nvPr/>
        </p:nvSpPr>
        <p:spPr>
          <a:xfrm>
            <a:off x="9164702" y="-124552"/>
            <a:ext cx="1" cy="1302094"/>
          </a:xfrm>
          <a:prstGeom prst="line">
            <a:avLst/>
          </a:prstGeom>
          <a:ln>
            <a:solidFill>
              <a:schemeClr val="accent3"/>
            </a:solidFill>
            <a:prstDash val="dash"/>
            <a:miter/>
          </a:ln>
        </p:spPr>
        <p:txBody>
          <a:bodyPr lIns="45719" rIns="45719"/>
          <a:lstStyle/>
          <a:p>
            <a:endParaRPr/>
          </a:p>
        </p:txBody>
      </p:sp>
      <p:sp>
        <p:nvSpPr>
          <p:cNvPr id="9" name="Straight Connector 57"/>
          <p:cNvSpPr/>
          <p:nvPr/>
        </p:nvSpPr>
        <p:spPr>
          <a:xfrm>
            <a:off x="8917819" y="962717"/>
            <a:ext cx="3755194" cy="1"/>
          </a:xfrm>
          <a:prstGeom prst="line">
            <a:avLst/>
          </a:prstGeom>
          <a:ln>
            <a:solidFill>
              <a:schemeClr val="accent3"/>
            </a:solidFill>
            <a:prstDash val="dash"/>
            <a:miter/>
          </a:ln>
        </p:spPr>
        <p:txBody>
          <a:bodyPr lIns="45719" rIns="45719"/>
          <a:lstStyle/>
          <a:p>
            <a:endParaRPr/>
          </a:p>
        </p:txBody>
      </p:sp>
      <p:pic>
        <p:nvPicPr>
          <p:cNvPr id="17" name="pasted-image.pdf" descr="pasted-image.pdf">
            <a:extLst>
              <a:ext uri="{FF2B5EF4-FFF2-40B4-BE49-F238E27FC236}">
                <a16:creationId xmlns:a16="http://schemas.microsoft.com/office/drawing/2014/main" id="{B176FFF9-03F0-744C-8167-12E809B320C4}"/>
              </a:ext>
            </a:extLst>
          </p:cNvPr>
          <p:cNvPicPr>
            <a:picLocks noChangeAspect="1"/>
          </p:cNvPicPr>
          <p:nvPr/>
        </p:nvPicPr>
        <p:blipFill>
          <a:blip r:embed="rId3">
            <a:extLst/>
          </a:blip>
          <a:stretch>
            <a:fillRect/>
          </a:stretch>
        </p:blipFill>
        <p:spPr>
          <a:xfrm>
            <a:off x="1132764" y="1482650"/>
            <a:ext cx="225263" cy="225264"/>
          </a:xfrm>
          <a:prstGeom prst="rect">
            <a:avLst/>
          </a:prstGeom>
          <a:ln w="12700">
            <a:miter lim="400000"/>
          </a:ln>
        </p:spPr>
      </p:pic>
      <p:sp>
        <p:nvSpPr>
          <p:cNvPr id="18" name="PRESENTATION TITLE GOES HERE">
            <a:extLst>
              <a:ext uri="{FF2B5EF4-FFF2-40B4-BE49-F238E27FC236}">
                <a16:creationId xmlns:a16="http://schemas.microsoft.com/office/drawing/2014/main" id="{121640E4-F9C1-374A-83DA-09274583F98C}"/>
              </a:ext>
            </a:extLst>
          </p:cNvPr>
          <p:cNvSpPr/>
          <p:nvPr/>
        </p:nvSpPr>
        <p:spPr>
          <a:xfrm>
            <a:off x="1358026" y="1792978"/>
            <a:ext cx="9768885" cy="1465912"/>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Autofit/>
          </a:bodyPr>
          <a:lstStyle>
            <a:lvl1pPr defTabSz="758951">
              <a:lnSpc>
                <a:spcPct val="90000"/>
              </a:lnSpc>
              <a:defRPr sz="5312" spc="265">
                <a:solidFill>
                  <a:schemeClr val="accent5">
                    <a:hueOff val="-15428571"/>
                    <a:satOff val="-30434"/>
                    <a:lumOff val="9019"/>
                  </a:schemeClr>
                </a:solidFill>
                <a:latin typeface="AcherusGrotesqueLight"/>
                <a:ea typeface="AcherusGrotesqueLight"/>
                <a:cs typeface="AcherusGrotesqueLight"/>
                <a:sym typeface="AcherusGrotesqueLight"/>
              </a:defRPr>
            </a:lvl1pPr>
          </a:lstStyle>
          <a:p>
            <a:r>
              <a:rPr lang="en-US" sz="5400" b="1" spc="600" dirty="0" smtClean="0">
                <a:solidFill>
                  <a:schemeClr val="tx1"/>
                </a:solidFill>
                <a:latin typeface="Acherus Grotesque Extra" panose="02000505000000020004" pitchFamily="50" charset="0"/>
              </a:rPr>
              <a:t>Working with</a:t>
            </a:r>
          </a:p>
          <a:p>
            <a:r>
              <a:rPr lang="en-US" sz="5400" b="1" spc="600" dirty="0" smtClean="0">
                <a:solidFill>
                  <a:schemeClr val="tx1"/>
                </a:solidFill>
                <a:latin typeface="Acherus Grotesque Extra" panose="02000505000000020004" pitchFamily="50" charset="0"/>
              </a:rPr>
              <a:t>Donor-advised Funds</a:t>
            </a:r>
            <a:endParaRPr lang="en-US" sz="5400" b="1" spc="600" dirty="0">
              <a:solidFill>
                <a:schemeClr val="tx1"/>
              </a:solidFill>
              <a:latin typeface="Acherus Grotesque Extra" panose="02000505000000020004" pitchFamily="50" charset="0"/>
            </a:endParaRPr>
          </a:p>
        </p:txBody>
      </p:sp>
      <p:sp>
        <p:nvSpPr>
          <p:cNvPr id="19" name="Professor Albert Einstein June 23, 2018">
            <a:extLst>
              <a:ext uri="{FF2B5EF4-FFF2-40B4-BE49-F238E27FC236}">
                <a16:creationId xmlns:a16="http://schemas.microsoft.com/office/drawing/2014/main" id="{95CF981E-4B0E-9248-BAEF-B13EDF77BC12}"/>
              </a:ext>
            </a:extLst>
          </p:cNvPr>
          <p:cNvSpPr/>
          <p:nvPr/>
        </p:nvSpPr>
        <p:spPr>
          <a:xfrm>
            <a:off x="1358026" y="3506894"/>
            <a:ext cx="9953820" cy="55399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400">
                <a:solidFill>
                  <a:schemeClr val="accent2"/>
                </a:solidFill>
                <a:latin typeface="Gineso Cond Thin"/>
                <a:ea typeface="Gineso Cond Thin"/>
                <a:cs typeface="Gineso Cond Thin"/>
                <a:sym typeface="Gineso Cond Thin"/>
              </a:defRPr>
            </a:pPr>
            <a:endParaRPr lang="en-US" sz="3000" b="1" cap="all" spc="300" dirty="0">
              <a:solidFill>
                <a:schemeClr val="accent2"/>
              </a:solidFill>
              <a:latin typeface="Acherus Grotesque Light" panose="02000505000000020004" pitchFamily="2" charset="77"/>
              <a:ea typeface="Acherus Grotesque" charset="0"/>
              <a:cs typeface="Acherus Grotesque" charset="0"/>
            </a:endParaRPr>
          </a:p>
        </p:txBody>
      </p:sp>
      <p:sp>
        <p:nvSpPr>
          <p:cNvPr id="20" name="Professor Albert Einstein June 23, 2018">
            <a:extLst>
              <a:ext uri="{FF2B5EF4-FFF2-40B4-BE49-F238E27FC236}">
                <a16:creationId xmlns:a16="http://schemas.microsoft.com/office/drawing/2014/main" id="{ABD53682-324A-B847-8DEE-EE1632CDF522}"/>
              </a:ext>
            </a:extLst>
          </p:cNvPr>
          <p:cNvSpPr/>
          <p:nvPr/>
        </p:nvSpPr>
        <p:spPr>
          <a:xfrm>
            <a:off x="1358026" y="4630730"/>
            <a:ext cx="8834845" cy="86177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400">
                <a:solidFill>
                  <a:schemeClr val="accent2"/>
                </a:solidFill>
                <a:latin typeface="Gineso Cond Thin"/>
                <a:ea typeface="Gineso Cond Thin"/>
                <a:cs typeface="Gineso Cond Thin"/>
                <a:sym typeface="Gineso Cond Thin"/>
              </a:defRPr>
            </a:pPr>
            <a:r>
              <a:rPr lang="en-US" sz="2500" spc="300" dirty="0" smtClean="0">
                <a:solidFill>
                  <a:schemeClr val="tx2"/>
                </a:solidFill>
                <a:latin typeface="Acherus Grotesque Light" panose="02000505000000020004" pitchFamily="2" charset="77"/>
                <a:ea typeface="Acherus Grotesque" charset="0"/>
                <a:cs typeface="Acherus Grotesque" charset="0"/>
              </a:rPr>
              <a:t>Steve Clark</a:t>
            </a:r>
          </a:p>
          <a:p>
            <a:pPr>
              <a:defRPr sz="2400">
                <a:solidFill>
                  <a:schemeClr val="accent2"/>
                </a:solidFill>
                <a:latin typeface="Gineso Cond Thin"/>
                <a:ea typeface="Gineso Cond Thin"/>
                <a:cs typeface="Gineso Cond Thin"/>
                <a:sym typeface="Gineso Cond Thin"/>
              </a:defRPr>
            </a:pPr>
            <a:r>
              <a:rPr lang="en-US" sz="2500" spc="300" dirty="0" smtClean="0">
                <a:solidFill>
                  <a:schemeClr val="tx2"/>
                </a:solidFill>
                <a:latin typeface="Acherus Grotesque Light" panose="02000505000000020004" pitchFamily="2" charset="77"/>
                <a:ea typeface="Acherus Grotesque" charset="0"/>
                <a:cs typeface="Acherus Grotesque" charset="0"/>
              </a:rPr>
              <a:t>Assistant Vice President </a:t>
            </a:r>
            <a:r>
              <a:rPr lang="en-US" sz="2500" spc="300" dirty="0" smtClean="0">
                <a:solidFill>
                  <a:schemeClr val="tx2"/>
                </a:solidFill>
                <a:latin typeface="Acherus Grotesque Light" panose="02000505000000020004" pitchFamily="2" charset="77"/>
                <a:ea typeface="Acherus Grotesque" charset="0"/>
                <a:cs typeface="Acherus Grotesque" charset="0"/>
              </a:rPr>
              <a:t>for </a:t>
            </a:r>
            <a:r>
              <a:rPr lang="en-US" sz="2500" spc="300" dirty="0" smtClean="0">
                <a:solidFill>
                  <a:schemeClr val="tx2"/>
                </a:solidFill>
                <a:latin typeface="Acherus Grotesque Light" panose="02000505000000020004" pitchFamily="2" charset="77"/>
                <a:ea typeface="Acherus Grotesque" charset="0"/>
                <a:cs typeface="Acherus Grotesque" charset="0"/>
              </a:rPr>
              <a:t>Gift Planning</a:t>
            </a:r>
            <a:endParaRPr lang="en-US" sz="2500" spc="300" dirty="0">
              <a:solidFill>
                <a:schemeClr val="tx2"/>
              </a:solidFill>
              <a:latin typeface="Acherus Grotesque Light" panose="02000505000000020004" pitchFamily="2" charset="77"/>
              <a:ea typeface="Acherus Grotesque" charset="0"/>
              <a:cs typeface="Acherus Grotesque" charset="0"/>
            </a:endParaRPr>
          </a:p>
        </p:txBody>
      </p:sp>
      <p:pic>
        <p:nvPicPr>
          <p:cNvPr id="23" name="VT-grid-02.png" descr="VT-grid-02.png">
            <a:extLst>
              <a:ext uri="{FF2B5EF4-FFF2-40B4-BE49-F238E27FC236}">
                <a16:creationId xmlns:a16="http://schemas.microsoft.com/office/drawing/2014/main" id="{D2990298-4BDC-7944-A159-AD29684D30E7}"/>
              </a:ext>
            </a:extLst>
          </p:cNvPr>
          <p:cNvPicPr>
            <a:picLocks noChangeAspect="1"/>
          </p:cNvPicPr>
          <p:nvPr/>
        </p:nvPicPr>
        <p:blipFill>
          <a:blip r:embed="rId4">
            <a:extLst/>
          </a:blip>
          <a:stretch>
            <a:fillRect/>
          </a:stretch>
        </p:blipFill>
        <p:spPr>
          <a:xfrm>
            <a:off x="1959878" y="5980334"/>
            <a:ext cx="10600807" cy="6858001"/>
          </a:xfrm>
          <a:prstGeom prst="rect">
            <a:avLst/>
          </a:prstGeom>
          <a:ln w="12700">
            <a:miter lim="400000"/>
          </a:ln>
        </p:spPr>
      </p:pic>
      <p:pic>
        <p:nvPicPr>
          <p:cNvPr id="4" name="Picture 3">
            <a:extLst>
              <a:ext uri="{FF2B5EF4-FFF2-40B4-BE49-F238E27FC236}">
                <a16:creationId xmlns:a16="http://schemas.microsoft.com/office/drawing/2014/main" id="{9F3C7A22-0D28-4940-959A-6FEFAFBB3E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7206" y="-9033"/>
            <a:ext cx="2556420" cy="803823"/>
          </a:xfrm>
          <a:prstGeom prst="rect">
            <a:avLst/>
          </a:prstGeom>
        </p:spPr>
      </p:pic>
    </p:spTree>
    <p:extLst>
      <p:ext uri="{BB962C8B-B14F-4D97-AF65-F5344CB8AC3E}">
        <p14:creationId xmlns:p14="http://schemas.microsoft.com/office/powerpoint/2010/main" val="54726842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668338" y="1465263"/>
            <a:ext cx="4339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861F41"/>
                </a:solidFill>
                <a:effectLst/>
                <a:latin typeface="Acherus Grotesque Extra" panose="02000505000000020004" pitchFamily="50" charset="0"/>
              </a:rPr>
              <a:t>Private Foundation</a:t>
            </a:r>
            <a:endParaRPr kumimoji="0" lang="en-US" altLang="en-US" sz="36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188076" y="1465263"/>
            <a:ext cx="4509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3600" b="1" dirty="0">
                <a:solidFill>
                  <a:srgbClr val="861F41"/>
                </a:solidFill>
                <a:latin typeface="Acherus Grotesque Extra" panose="02000505000000020004" pitchFamily="50" charset="0"/>
              </a:rPr>
              <a:t>Donor-advised fund</a:t>
            </a:r>
            <a:endParaRPr lang="en-US" altLang="en-US" sz="3600" dirty="0">
              <a:latin typeface="Acherus Grotesque Extra" panose="02000505000000020004" pitchFamily="50" charset="0"/>
            </a:endParaRPr>
          </a:p>
        </p:txBody>
      </p:sp>
      <p:sp>
        <p:nvSpPr>
          <p:cNvPr id="13" name="Rectangle 9"/>
          <p:cNvSpPr>
            <a:spLocks noChangeArrowheads="1"/>
          </p:cNvSpPr>
          <p:nvPr/>
        </p:nvSpPr>
        <p:spPr bwMode="auto">
          <a:xfrm>
            <a:off x="1125538" y="2336801"/>
            <a:ext cx="4449762"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ts val="60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Donor determines</a:t>
            </a:r>
          </a:p>
          <a:p>
            <a:pPr marL="914400" lvl="1" indent="-457200">
              <a:spcAft>
                <a:spcPts val="600"/>
              </a:spcAft>
              <a:buClr>
                <a:srgbClr val="E87731"/>
              </a:buClr>
              <a:buFont typeface="Wingdings" panose="05000000000000000000" pitchFamily="2" charset="2"/>
              <a:buChar char="§"/>
            </a:pPr>
            <a:r>
              <a:rPr lang="en-US" altLang="en-US" sz="2800" b="1" dirty="0" smtClean="0">
                <a:solidFill>
                  <a:srgbClr val="000000"/>
                </a:solidFill>
                <a:latin typeface="Crimson Text Roman"/>
              </a:rPr>
              <a:t>Governance</a:t>
            </a:r>
          </a:p>
          <a:p>
            <a:pPr marL="914400" lvl="1" indent="-457200">
              <a:spcAft>
                <a:spcPts val="600"/>
              </a:spcAft>
              <a:buClr>
                <a:srgbClr val="E87731"/>
              </a:buClr>
              <a:buFont typeface="Wingdings" panose="05000000000000000000" pitchFamily="2" charset="2"/>
              <a:buChar char="§"/>
            </a:pPr>
            <a:r>
              <a:rPr kumimoji="0" lang="en-US" altLang="en-US" sz="2800" b="1" i="0" u="none" strike="noStrike" cap="none" normalizeH="0" baseline="0" dirty="0" smtClean="0">
                <a:ln>
                  <a:noFill/>
                </a:ln>
                <a:solidFill>
                  <a:srgbClr val="000000"/>
                </a:solidFill>
                <a:effectLst/>
                <a:latin typeface="Crimson Text Roman"/>
              </a:rPr>
              <a:t>Grant making process</a:t>
            </a:r>
          </a:p>
          <a:p>
            <a:pPr marL="914400" lvl="1" indent="-457200">
              <a:spcAft>
                <a:spcPts val="600"/>
              </a:spcAft>
              <a:buClr>
                <a:srgbClr val="E87731"/>
              </a:buClr>
              <a:buFont typeface="Wingdings" panose="05000000000000000000" pitchFamily="2" charset="2"/>
              <a:buChar char="§"/>
            </a:pPr>
            <a:r>
              <a:rPr lang="en-US" altLang="en-US" sz="2800" b="1" dirty="0" smtClean="0">
                <a:solidFill>
                  <a:srgbClr val="000000"/>
                </a:solidFill>
                <a:latin typeface="Crimson Text Roman"/>
              </a:rPr>
              <a:t>Investments</a:t>
            </a:r>
          </a:p>
          <a:p>
            <a:pPr marL="914400" lvl="1" indent="-457200">
              <a:spcAft>
                <a:spcPts val="600"/>
              </a:spcAft>
              <a:buClr>
                <a:srgbClr val="E87731"/>
              </a:buClr>
              <a:buFont typeface="Wingdings" panose="05000000000000000000" pitchFamily="2" charset="2"/>
              <a:buChar char="§"/>
            </a:pPr>
            <a:r>
              <a:rPr kumimoji="0" lang="en-US" altLang="en-US" sz="2800" b="1" i="0" u="none" strike="noStrike" cap="none" normalizeH="0" baseline="0" dirty="0" smtClean="0">
                <a:ln>
                  <a:noFill/>
                </a:ln>
                <a:solidFill>
                  <a:srgbClr val="000000"/>
                </a:solidFill>
                <a:effectLst/>
                <a:latin typeface="Crimson Text Roman"/>
              </a:rPr>
              <a:t>Duration</a:t>
            </a:r>
          </a:p>
        </p:txBody>
      </p:sp>
      <p:sp>
        <p:nvSpPr>
          <p:cNvPr id="15" name="Rectangle 11"/>
          <p:cNvSpPr>
            <a:spLocks noChangeArrowheads="1"/>
          </p:cNvSpPr>
          <p:nvPr/>
        </p:nvSpPr>
        <p:spPr bwMode="auto">
          <a:xfrm>
            <a:off x="6645276" y="2336801"/>
            <a:ext cx="4355359"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ts val="60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Can</a:t>
            </a:r>
            <a:r>
              <a:rPr kumimoji="0" lang="en-US" altLang="en-US" sz="3000" b="1" i="0" u="none" strike="noStrike" cap="none" normalizeH="0" dirty="0" smtClean="0">
                <a:ln>
                  <a:noFill/>
                </a:ln>
                <a:solidFill>
                  <a:srgbClr val="000000"/>
                </a:solidFill>
                <a:effectLst/>
                <a:latin typeface="Crimson Text Roman"/>
              </a:rPr>
              <a:t> only recommend</a:t>
            </a:r>
          </a:p>
          <a:p>
            <a:pPr marL="914400" lvl="1" indent="-457200">
              <a:spcAft>
                <a:spcPts val="600"/>
              </a:spcAft>
              <a:buClr>
                <a:srgbClr val="E87731"/>
              </a:buClr>
              <a:buFont typeface="Wingdings" panose="05000000000000000000" pitchFamily="2" charset="2"/>
              <a:buChar char="§"/>
            </a:pPr>
            <a:r>
              <a:rPr lang="en-US" altLang="en-US" sz="2800" b="1" baseline="0" dirty="0" smtClean="0">
                <a:solidFill>
                  <a:srgbClr val="000000"/>
                </a:solidFill>
                <a:latin typeface="Crimson Text Roman"/>
              </a:rPr>
              <a:t>Grants</a:t>
            </a:r>
          </a:p>
          <a:p>
            <a:pPr marL="914400" lvl="1" indent="-457200">
              <a:buClr>
                <a:srgbClr val="E87731"/>
              </a:buClr>
              <a:buFont typeface="Wingdings" panose="05000000000000000000" pitchFamily="2" charset="2"/>
              <a:buChar char="§"/>
            </a:pPr>
            <a:r>
              <a:rPr kumimoji="0" lang="en-US" altLang="en-US" sz="2800" b="1" i="0" u="none" strike="noStrike" cap="none" normalizeH="0" dirty="0" smtClean="0">
                <a:ln>
                  <a:noFill/>
                </a:ln>
                <a:solidFill>
                  <a:srgbClr val="000000"/>
                </a:solidFill>
                <a:effectLst/>
                <a:latin typeface="Crimson Text Roman"/>
              </a:rPr>
              <a:t>Investments</a:t>
            </a:r>
            <a:endParaRPr kumimoji="0" lang="en-US" altLang="en-US" sz="2800" b="1" i="0" u="none" strike="noStrike" cap="none" normalizeH="0" baseline="0" dirty="0" smtClean="0">
              <a:ln>
                <a:noFill/>
              </a:ln>
              <a:solidFill>
                <a:srgbClr val="000000"/>
              </a:solidFill>
              <a:effectLst/>
              <a:latin typeface="Crimson Text Roman"/>
            </a:endParaRP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19"/>
          <p:cNvSpPr>
            <a:spLocks noChangeArrowheads="1"/>
          </p:cNvSpPr>
          <p:nvPr/>
        </p:nvSpPr>
        <p:spPr bwMode="auto">
          <a:xfrm>
            <a:off x="6645276" y="4017964"/>
            <a:ext cx="4241801" cy="19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ts val="60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DAF determines</a:t>
            </a:r>
          </a:p>
          <a:p>
            <a:pPr marL="914400" lvl="1" indent="-457200">
              <a:spcAft>
                <a:spcPts val="600"/>
              </a:spcAft>
              <a:buClr>
                <a:srgbClr val="E87731"/>
              </a:buClr>
              <a:buFont typeface="Wingdings" panose="05000000000000000000" pitchFamily="2" charset="2"/>
              <a:buChar char="§"/>
            </a:pPr>
            <a:r>
              <a:rPr kumimoji="0" lang="en-US" altLang="en-US" sz="2800" b="1" i="0" u="none" strike="noStrike" cap="none" normalizeH="0" baseline="0" dirty="0" smtClean="0">
                <a:ln>
                  <a:noFill/>
                </a:ln>
                <a:solidFill>
                  <a:srgbClr val="000000"/>
                </a:solidFill>
                <a:effectLst/>
                <a:latin typeface="Crimson Text Roman"/>
              </a:rPr>
              <a:t>Governance</a:t>
            </a:r>
          </a:p>
          <a:p>
            <a:pPr marL="914400" lvl="1" indent="-457200">
              <a:buClr>
                <a:srgbClr val="E87731"/>
              </a:buClr>
              <a:buFont typeface="Wingdings" panose="05000000000000000000" pitchFamily="2" charset="2"/>
              <a:buChar char="§"/>
            </a:pPr>
            <a:r>
              <a:rPr lang="en-US" altLang="en-US" sz="2800" b="1" dirty="0" smtClean="0">
                <a:solidFill>
                  <a:srgbClr val="000000"/>
                </a:solidFill>
                <a:latin typeface="Crimson Text Roman"/>
              </a:rPr>
              <a:t>Duration options</a:t>
            </a:r>
            <a:endParaRPr kumimoji="0" lang="en-US" altLang="en-US" sz="2800" b="1" i="0" u="none" strike="noStrike" cap="none" normalizeH="0" baseline="0" dirty="0" smtClean="0">
              <a:ln>
                <a:noFill/>
              </a:ln>
              <a:solidFill>
                <a:srgbClr val="000000"/>
              </a:solidFill>
              <a:effectLst/>
              <a:latin typeface="Crimson Text Roman"/>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5007081" y="464160"/>
            <a:ext cx="217783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Control</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Tree>
    <p:extLst>
      <p:ext uri="{BB962C8B-B14F-4D97-AF65-F5344CB8AC3E}">
        <p14:creationId xmlns:p14="http://schemas.microsoft.com/office/powerpoint/2010/main" val="30690031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668338" y="1465263"/>
            <a:ext cx="4339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861F41"/>
                </a:solidFill>
                <a:effectLst/>
                <a:latin typeface="Acherus Grotesque Extra" panose="02000505000000020004" pitchFamily="50" charset="0"/>
              </a:rPr>
              <a:t>Private Foundation</a:t>
            </a:r>
            <a:endParaRPr kumimoji="0" lang="en-US" altLang="en-US" sz="36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188076" y="1465263"/>
            <a:ext cx="45220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3600" b="1" dirty="0">
                <a:solidFill>
                  <a:srgbClr val="861F41"/>
                </a:solidFill>
                <a:latin typeface="Acherus Grotesque Extra" panose="02000505000000020004" pitchFamily="50" charset="0"/>
              </a:rPr>
              <a:t>Donor-advised</a:t>
            </a:r>
            <a:r>
              <a:rPr lang="en-US" altLang="en-US" sz="3600" b="1" dirty="0">
                <a:solidFill>
                  <a:srgbClr val="861F41"/>
                </a:solidFill>
                <a:latin typeface="Acherus Grotesque Medium" panose="02000505000000020004" pitchFamily="50" charset="0"/>
              </a:rPr>
              <a:t> </a:t>
            </a:r>
            <a:r>
              <a:rPr lang="en-US" altLang="en-US" sz="3600" b="1" dirty="0">
                <a:solidFill>
                  <a:srgbClr val="861F41"/>
                </a:solidFill>
                <a:latin typeface="Acherus Grotesque Extra" panose="02000505000000020004" pitchFamily="50" charset="0"/>
              </a:rPr>
              <a:t>fund</a:t>
            </a:r>
            <a:endParaRPr lang="en-US" altLang="en-US" sz="3600" dirty="0">
              <a:latin typeface="Acherus Grotesque Extra" panose="02000505000000020004" pitchFamily="50" charset="0"/>
            </a:endParaRPr>
          </a:p>
        </p:txBody>
      </p:sp>
      <p:sp>
        <p:nvSpPr>
          <p:cNvPr id="13" name="Rectangle 9"/>
          <p:cNvSpPr>
            <a:spLocks noChangeArrowheads="1"/>
          </p:cNvSpPr>
          <p:nvPr/>
        </p:nvSpPr>
        <p:spPr bwMode="auto">
          <a:xfrm>
            <a:off x="1125538" y="2336801"/>
            <a:ext cx="1785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Lawyer</a:t>
            </a:r>
          </a:p>
        </p:txBody>
      </p:sp>
      <p:sp>
        <p:nvSpPr>
          <p:cNvPr id="15" name="Rectangle 11"/>
          <p:cNvSpPr>
            <a:spLocks noChangeArrowheads="1"/>
          </p:cNvSpPr>
          <p:nvPr/>
        </p:nvSpPr>
        <p:spPr bwMode="auto">
          <a:xfrm>
            <a:off x="6645276" y="2336801"/>
            <a:ext cx="5087846" cy="106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F</a:t>
            </a:r>
            <a:r>
              <a:rPr kumimoji="0" lang="en-US" altLang="en-US" sz="3000" b="1" i="0" u="none" strike="noStrike" cap="none" normalizeH="0" baseline="0" dirty="0" smtClean="0">
                <a:ln>
                  <a:noFill/>
                </a:ln>
                <a:solidFill>
                  <a:srgbClr val="000000"/>
                </a:solidFill>
                <a:effectLst/>
                <a:latin typeface="Crimson Text Roman"/>
              </a:rPr>
              <a:t>orm</a:t>
            </a: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3"/>
          <p:cNvSpPr>
            <a:spLocks noChangeArrowheads="1"/>
          </p:cNvSpPr>
          <p:nvPr/>
        </p:nvSpPr>
        <p:spPr bwMode="auto">
          <a:xfrm>
            <a:off x="1125538" y="3176589"/>
            <a:ext cx="2577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Accountant</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17"/>
          <p:cNvSpPr>
            <a:spLocks noChangeArrowheads="1"/>
          </p:cNvSpPr>
          <p:nvPr/>
        </p:nvSpPr>
        <p:spPr bwMode="auto">
          <a:xfrm>
            <a:off x="1125538" y="4017964"/>
            <a:ext cx="5269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Bank</a:t>
            </a:r>
            <a:r>
              <a:rPr lang="en-US" altLang="en-US" sz="3000" b="1" dirty="0" smtClean="0">
                <a:solidFill>
                  <a:srgbClr val="000000"/>
                </a:solidFill>
                <a:latin typeface="Crimson Text Roman"/>
              </a:rPr>
              <a:t>, brokerage </a:t>
            </a:r>
            <a:r>
              <a:rPr lang="en-US" altLang="en-US" sz="3000" b="1" dirty="0" smtClean="0">
                <a:solidFill>
                  <a:srgbClr val="000000"/>
                </a:solidFill>
                <a:latin typeface="Crimson Text Roman"/>
              </a:rPr>
              <a:t>accounts</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1"/>
          <p:cNvSpPr>
            <a:spLocks noChangeArrowheads="1"/>
          </p:cNvSpPr>
          <p:nvPr/>
        </p:nvSpPr>
        <p:spPr bwMode="auto">
          <a:xfrm>
            <a:off x="1125538" y="4857752"/>
            <a:ext cx="3432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Wealt</a:t>
            </a:r>
            <a:r>
              <a:rPr lang="en-US" altLang="en-US" sz="3000" b="1" dirty="0" smtClean="0">
                <a:solidFill>
                  <a:srgbClr val="000000"/>
                </a:solidFill>
                <a:latin typeface="Crimson Text Roman"/>
              </a:rPr>
              <a:t>h manager</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3179658" y="464160"/>
            <a:ext cx="583268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Simplicity - Creation</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
        <p:nvSpPr>
          <p:cNvPr id="28" name="Rectangle 21"/>
          <p:cNvSpPr>
            <a:spLocks noChangeArrowheads="1"/>
          </p:cNvSpPr>
          <p:nvPr/>
        </p:nvSpPr>
        <p:spPr bwMode="auto">
          <a:xfrm>
            <a:off x="1125538" y="5615137"/>
            <a:ext cx="41581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Taxpayer ID number</a:t>
            </a:r>
          </a:p>
        </p:txBody>
      </p:sp>
    </p:spTree>
    <p:extLst>
      <p:ext uri="{BB962C8B-B14F-4D97-AF65-F5344CB8AC3E}">
        <p14:creationId xmlns:p14="http://schemas.microsoft.com/office/powerpoint/2010/main" val="21812766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1" grpId="0"/>
      <p:bldP spid="25" grpId="0"/>
      <p:bldP spid="29"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668338" y="1465263"/>
            <a:ext cx="4339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861F41"/>
                </a:solidFill>
                <a:effectLst/>
                <a:latin typeface="Acherus Grotesque Extra" panose="02000505000000020004" pitchFamily="50" charset="0"/>
              </a:rPr>
              <a:t>Private Foundation</a:t>
            </a:r>
            <a:endParaRPr kumimoji="0" lang="en-US" altLang="en-US" sz="36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188076" y="1465263"/>
            <a:ext cx="4509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3600" b="1" dirty="0">
                <a:solidFill>
                  <a:srgbClr val="861F41"/>
                </a:solidFill>
                <a:latin typeface="Acherus Grotesque Extra" panose="02000505000000020004" pitchFamily="50" charset="0"/>
              </a:rPr>
              <a:t>Donor-advised fund</a:t>
            </a:r>
            <a:endParaRPr lang="en-US" altLang="en-US" sz="3600" dirty="0">
              <a:latin typeface="Acherus Grotesque Extra" panose="02000505000000020004" pitchFamily="50" charset="0"/>
            </a:endParaRPr>
          </a:p>
        </p:txBody>
      </p:sp>
      <p:sp>
        <p:nvSpPr>
          <p:cNvPr id="13" name="Rectangle 9"/>
          <p:cNvSpPr>
            <a:spLocks noChangeArrowheads="1"/>
          </p:cNvSpPr>
          <p:nvPr/>
        </p:nvSpPr>
        <p:spPr bwMode="auto">
          <a:xfrm>
            <a:off x="1125538" y="2336801"/>
            <a:ext cx="4053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5% distribution rate</a:t>
            </a:r>
          </a:p>
        </p:txBody>
      </p:sp>
      <p:sp>
        <p:nvSpPr>
          <p:cNvPr id="15" name="Rectangle 11"/>
          <p:cNvSpPr>
            <a:spLocks noChangeArrowheads="1"/>
          </p:cNvSpPr>
          <p:nvPr/>
        </p:nvSpPr>
        <p:spPr bwMode="auto">
          <a:xfrm>
            <a:off x="6645276" y="2336801"/>
            <a:ext cx="4975224" cy="13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lvl="0" indent="-457200">
              <a:buClr>
                <a:srgbClr val="E87731"/>
              </a:buClr>
              <a:buFont typeface="Wingdings" panose="05000000000000000000" pitchFamily="2" charset="2"/>
              <a:buChar char="§"/>
            </a:pPr>
            <a:r>
              <a:rPr lang="en-US" altLang="en-US" sz="3000" b="1" dirty="0">
                <a:solidFill>
                  <a:srgbClr val="000000"/>
                </a:solidFill>
                <a:latin typeface="Crimson Text Roman"/>
              </a:rPr>
              <a:t>Grant recommendation form</a:t>
            </a: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3"/>
          <p:cNvSpPr>
            <a:spLocks noChangeArrowheads="1"/>
          </p:cNvSpPr>
          <p:nvPr/>
        </p:nvSpPr>
        <p:spPr bwMode="auto">
          <a:xfrm>
            <a:off x="1125538" y="3176589"/>
            <a:ext cx="5333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Net investment income tax</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5" name="Rectangle 17"/>
          <p:cNvSpPr>
            <a:spLocks noChangeArrowheads="1"/>
          </p:cNvSpPr>
          <p:nvPr/>
        </p:nvSpPr>
        <p:spPr bwMode="auto">
          <a:xfrm>
            <a:off x="1125538" y="4017964"/>
            <a:ext cx="4764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Self-dealing prohibition</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21"/>
          <p:cNvSpPr>
            <a:spLocks noChangeArrowheads="1"/>
          </p:cNvSpPr>
          <p:nvPr/>
        </p:nvSpPr>
        <p:spPr bwMode="auto">
          <a:xfrm>
            <a:off x="1125538" y="4857752"/>
            <a:ext cx="6428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Jeopardy investment prohibition</a:t>
            </a: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2940209" y="464160"/>
            <a:ext cx="631158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Simplicity - Operation</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
        <p:nvSpPr>
          <p:cNvPr id="28" name="Rectangle 21"/>
          <p:cNvSpPr>
            <a:spLocks noChangeArrowheads="1"/>
          </p:cNvSpPr>
          <p:nvPr/>
        </p:nvSpPr>
        <p:spPr bwMode="auto">
          <a:xfrm>
            <a:off x="1125538" y="5615137"/>
            <a:ext cx="2341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Tax return</a:t>
            </a:r>
          </a:p>
        </p:txBody>
      </p:sp>
    </p:spTree>
    <p:extLst>
      <p:ext uri="{BB962C8B-B14F-4D97-AF65-F5344CB8AC3E}">
        <p14:creationId xmlns:p14="http://schemas.microsoft.com/office/powerpoint/2010/main" val="29230828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1" grpId="0"/>
      <p:bldP spid="25" grpId="0"/>
      <p:bldP spid="29"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668338" y="1465263"/>
            <a:ext cx="4339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861F41"/>
                </a:solidFill>
                <a:effectLst/>
                <a:latin typeface="Acherus Grotesque Extra" panose="02000505000000020004" pitchFamily="50" charset="0"/>
              </a:rPr>
              <a:t>Private Foundation</a:t>
            </a:r>
            <a:endParaRPr kumimoji="0" lang="en-US" altLang="en-US" sz="36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188076" y="1465263"/>
            <a:ext cx="4509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3600" b="1" dirty="0">
                <a:solidFill>
                  <a:srgbClr val="861F41"/>
                </a:solidFill>
                <a:latin typeface="Acherus Grotesque Extra" panose="02000505000000020004" pitchFamily="50" charset="0"/>
              </a:rPr>
              <a:t>Donor-advised fund</a:t>
            </a:r>
            <a:endParaRPr lang="en-US" altLang="en-US" sz="3600" dirty="0">
              <a:latin typeface="Acherus Grotesque Extra" panose="02000505000000020004" pitchFamily="50" charset="0"/>
            </a:endParaRPr>
          </a:p>
        </p:txBody>
      </p:sp>
      <p:sp>
        <p:nvSpPr>
          <p:cNvPr id="13" name="Rectangle 9"/>
          <p:cNvSpPr>
            <a:spLocks noChangeArrowheads="1"/>
          </p:cNvSpPr>
          <p:nvPr/>
        </p:nvSpPr>
        <p:spPr bwMode="auto">
          <a:xfrm>
            <a:off x="1125538" y="2336801"/>
            <a:ext cx="49099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Reduced AGI limitations</a:t>
            </a:r>
          </a:p>
        </p:txBody>
      </p:sp>
      <p:sp>
        <p:nvSpPr>
          <p:cNvPr id="15" name="Rectangle 11"/>
          <p:cNvSpPr>
            <a:spLocks noChangeArrowheads="1"/>
          </p:cNvSpPr>
          <p:nvPr/>
        </p:nvSpPr>
        <p:spPr bwMode="auto">
          <a:xfrm>
            <a:off x="6645276" y="2336801"/>
            <a:ext cx="4467224" cy="133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Usual public charity AGI limitations </a:t>
            </a: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3"/>
          <p:cNvSpPr>
            <a:spLocks noChangeArrowheads="1"/>
          </p:cNvSpPr>
          <p:nvPr/>
        </p:nvSpPr>
        <p:spPr bwMode="auto">
          <a:xfrm>
            <a:off x="1100856" y="3631960"/>
            <a:ext cx="5202552" cy="145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lang="en-US" altLang="en-US" sz="3000" b="1" dirty="0" smtClean="0">
                <a:solidFill>
                  <a:srgbClr val="000000"/>
                </a:solidFill>
                <a:latin typeface="Crimson Text Roman"/>
              </a:rPr>
              <a:t>FMV deduction only for “qualified appreciated stock”</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23" name="Rectangle 15"/>
          <p:cNvSpPr>
            <a:spLocks noChangeArrowheads="1"/>
          </p:cNvSpPr>
          <p:nvPr/>
        </p:nvSpPr>
        <p:spPr bwMode="auto">
          <a:xfrm>
            <a:off x="6588829" y="3646607"/>
            <a:ext cx="4653518" cy="171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lvl="0" indent="-457200">
              <a:buClr>
                <a:srgbClr val="E87731"/>
              </a:buClr>
              <a:buFont typeface="Wingdings" panose="05000000000000000000" pitchFamily="2" charset="2"/>
              <a:buChar char="§"/>
            </a:pPr>
            <a:r>
              <a:rPr lang="en-US" altLang="en-US" sz="3000" b="1" dirty="0" smtClean="0">
                <a:solidFill>
                  <a:srgbClr val="000000"/>
                </a:solidFill>
                <a:latin typeface="Crimson Text Roman"/>
              </a:rPr>
              <a:t>FMV deduction for all long-term capital gain property</a:t>
            </a:r>
            <a:endParaRPr lang="en-US" altLang="en-US" sz="3000" b="1" dirty="0">
              <a:solidFill>
                <a:srgbClr val="000000"/>
              </a:solidFill>
              <a:latin typeface="Crimson Text Roman"/>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4448435" y="464160"/>
            <a:ext cx="3537185"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Tax Benefits</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Tree>
    <p:extLst>
      <p:ext uri="{BB962C8B-B14F-4D97-AF65-F5344CB8AC3E}">
        <p14:creationId xmlns:p14="http://schemas.microsoft.com/office/powerpoint/2010/main" val="633235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614" y="5061451"/>
            <a:ext cx="3666090" cy="8479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176" y="3605686"/>
            <a:ext cx="2971800" cy="8605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494" y="3698429"/>
            <a:ext cx="3214688" cy="571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4637" y="4844150"/>
            <a:ext cx="2285714" cy="1282540"/>
          </a:xfrm>
          <a:prstGeom prst="rect">
            <a:avLst/>
          </a:prstGeom>
        </p:spPr>
      </p:pic>
      <p:sp>
        <p:nvSpPr>
          <p:cNvPr id="19" name="TextBox 18"/>
          <p:cNvSpPr txBox="1"/>
          <p:nvPr/>
        </p:nvSpPr>
        <p:spPr>
          <a:xfrm>
            <a:off x="996479" y="2070212"/>
            <a:ext cx="2765896"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smtClean="0">
                <a:ln>
                  <a:noFill/>
                </a:ln>
                <a:solidFill>
                  <a:schemeClr val="accent1"/>
                </a:solidFill>
                <a:effectLst/>
                <a:uFillTx/>
                <a:latin typeface="Acherus Grotesque Extra" panose="02000505000000020004" pitchFamily="50" charset="0"/>
                <a:sym typeface="Calibri"/>
              </a:rPr>
              <a:t>Community</a:t>
            </a:r>
            <a:r>
              <a:rPr kumimoji="0" lang="en-US" sz="2800" b="1" i="0" u="none" strike="noStrike" cap="none" spc="0" normalizeH="0" dirty="0" smtClean="0">
                <a:ln>
                  <a:noFill/>
                </a:ln>
                <a:solidFill>
                  <a:schemeClr val="accent1"/>
                </a:solidFill>
                <a:effectLst/>
                <a:uFillTx/>
                <a:latin typeface="Acherus Grotesque Extra" panose="02000505000000020004" pitchFamily="50" charset="0"/>
                <a:sym typeface="Calibri"/>
              </a:rPr>
              <a:t> </a:t>
            </a:r>
            <a:r>
              <a:rPr lang="en-US" sz="2800" b="1" dirty="0" smtClean="0">
                <a:latin typeface="Acherus Grotesque Extra" panose="02000505000000020004" pitchFamily="50" charset="0"/>
              </a:rPr>
              <a:t>Founda</a:t>
            </a:r>
            <a:r>
              <a:rPr kumimoji="0" lang="en-US" sz="2800" b="1" i="0" u="none" strike="noStrike" cap="none" spc="0" normalizeH="0" dirty="0" smtClean="0">
                <a:ln>
                  <a:noFill/>
                </a:ln>
                <a:solidFill>
                  <a:schemeClr val="accent1"/>
                </a:solidFill>
                <a:effectLst/>
                <a:uFillTx/>
                <a:latin typeface="Acherus Grotesque Extra" panose="02000505000000020004" pitchFamily="50" charset="0"/>
                <a:sym typeface="Calibri"/>
              </a:rPr>
              <a:t>tions</a:t>
            </a:r>
            <a:endParaRPr kumimoji="0" lang="en-US" sz="28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
        <p:nvSpPr>
          <p:cNvPr id="21" name="TextBox 20"/>
          <p:cNvSpPr txBox="1"/>
          <p:nvPr/>
        </p:nvSpPr>
        <p:spPr>
          <a:xfrm>
            <a:off x="4753432" y="2070211"/>
            <a:ext cx="2142572"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sz="2800" b="1" dirty="0" smtClean="0">
                <a:latin typeface="Acherus Grotesque Extra" panose="02000505000000020004" pitchFamily="50" charset="0"/>
              </a:rPr>
              <a:t>Financial</a:t>
            </a:r>
          </a:p>
          <a:p>
            <a:pPr algn="ctr"/>
            <a:r>
              <a:rPr lang="en-US" sz="2800" b="1" dirty="0" smtClean="0">
                <a:latin typeface="Acherus Grotesque Extra" panose="02000505000000020004" pitchFamily="50" charset="0"/>
              </a:rPr>
              <a:t>Institutions</a:t>
            </a:r>
            <a:endParaRPr lang="en-US" sz="2800" b="1" dirty="0">
              <a:latin typeface="Acherus Grotesque Extra" panose="02000505000000020004" pitchFamily="50" charset="0"/>
            </a:endParaRPr>
          </a:p>
        </p:txBody>
      </p:sp>
      <p:sp>
        <p:nvSpPr>
          <p:cNvPr id="22" name="Rectangle 21"/>
          <p:cNvSpPr/>
          <p:nvPr/>
        </p:nvSpPr>
        <p:spPr>
          <a:xfrm>
            <a:off x="8309805" y="2070212"/>
            <a:ext cx="2511707" cy="954107"/>
          </a:xfrm>
          <a:prstGeom prst="rect">
            <a:avLst/>
          </a:prstGeom>
        </p:spPr>
        <p:txBody>
          <a:bodyPr wrap="square">
            <a:spAutoFit/>
          </a:bodyPr>
          <a:lstStyle/>
          <a:p>
            <a:pPr algn="ctr"/>
            <a:r>
              <a:rPr lang="en-US" sz="2800" b="1" dirty="0" smtClean="0">
                <a:latin typeface="Acherus Grotesque Extra" panose="02000505000000020004" pitchFamily="50" charset="0"/>
              </a:rPr>
              <a:t>Single Charities</a:t>
            </a:r>
            <a:endParaRPr lang="en-US" sz="2800" b="1" dirty="0">
              <a:latin typeface="Acherus Grotesque Extra" panose="02000505000000020004" pitchFamily="50" charset="0"/>
            </a:endParaRPr>
          </a:p>
        </p:txBody>
      </p:sp>
      <p:sp>
        <p:nvSpPr>
          <p:cNvPr id="23" name="TextBox 22"/>
          <p:cNvSpPr txBox="1"/>
          <p:nvPr/>
        </p:nvSpPr>
        <p:spPr>
          <a:xfrm>
            <a:off x="607925" y="627283"/>
            <a:ext cx="1012232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Who sponsors donor-advised funds?</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997" y="3230263"/>
            <a:ext cx="4000500" cy="11430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925" y="4827301"/>
            <a:ext cx="3524250" cy="1133475"/>
          </a:xfrm>
          <a:prstGeom prst="rect">
            <a:avLst/>
          </a:prstGeom>
        </p:spPr>
      </p:pic>
    </p:spTree>
    <p:extLst>
      <p:ext uri="{BB962C8B-B14F-4D97-AF65-F5344CB8AC3E}">
        <p14:creationId xmlns:p14="http://schemas.microsoft.com/office/powerpoint/2010/main" val="11073041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smtClean="0">
                <a:solidFill>
                  <a:schemeClr val="tx1"/>
                </a:solidFill>
                <a:latin typeface="Acherus Grotesque Black" panose="02000505000000020004" pitchFamily="2" charset="0"/>
              </a:rPr>
              <a:t>Why are</a:t>
            </a:r>
          </a:p>
          <a:p>
            <a:pPr algn="ctr"/>
            <a:r>
              <a:rPr lang="en-US" sz="4800" spc="600" smtClean="0">
                <a:solidFill>
                  <a:schemeClr val="tx1"/>
                </a:solidFill>
                <a:latin typeface="Acherus Grotesque Black" panose="02000505000000020004" pitchFamily="2" charset="0"/>
              </a:rPr>
              <a:t>donor-advised </a:t>
            </a:r>
            <a:r>
              <a:rPr lang="en-US" sz="4800" spc="600" dirty="0" smtClean="0">
                <a:solidFill>
                  <a:schemeClr val="tx1"/>
                </a:solidFill>
                <a:latin typeface="Acherus Grotesque Black" panose="02000505000000020004" pitchFamily="2" charset="0"/>
              </a:rPr>
              <a:t>funds important?</a:t>
            </a: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304282905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730" y="787730"/>
            <a:ext cx="5282540" cy="5282540"/>
          </a:xfrm>
          <a:prstGeom prst="rect">
            <a:avLst/>
          </a:prstGeom>
        </p:spPr>
      </p:pic>
    </p:spTree>
    <p:extLst>
      <p:ext uri="{BB962C8B-B14F-4D97-AF65-F5344CB8AC3E}">
        <p14:creationId xmlns:p14="http://schemas.microsoft.com/office/powerpoint/2010/main" val="42338448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5"/>
          <a:stretch>
            <a:fillRect/>
          </a:stretch>
        </p:blipFill>
        <p:spPr>
          <a:xfrm>
            <a:off x="3124200" y="494030"/>
            <a:ext cx="5943600" cy="5869940"/>
          </a:xfrm>
          <a:prstGeom prst="rect">
            <a:avLst/>
          </a:prstGeom>
        </p:spPr>
      </p:pic>
    </p:spTree>
    <p:extLst>
      <p:ext uri="{BB962C8B-B14F-4D97-AF65-F5344CB8AC3E}">
        <p14:creationId xmlns:p14="http://schemas.microsoft.com/office/powerpoint/2010/main" val="11560425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5"/>
          <a:stretch>
            <a:fillRect/>
          </a:stretch>
        </p:blipFill>
        <p:spPr>
          <a:xfrm>
            <a:off x="3124200" y="440690"/>
            <a:ext cx="5943600" cy="5976620"/>
          </a:xfrm>
          <a:prstGeom prst="rect">
            <a:avLst/>
          </a:prstGeom>
        </p:spPr>
      </p:pic>
      <p:pic>
        <p:nvPicPr>
          <p:cNvPr id="6" name="Picture 5"/>
          <p:cNvPicPr/>
          <p:nvPr/>
        </p:nvPicPr>
        <p:blipFill>
          <a:blip r:embed="rId6"/>
          <a:stretch>
            <a:fillRect/>
          </a:stretch>
        </p:blipFill>
        <p:spPr>
          <a:xfrm>
            <a:off x="3124200" y="485775"/>
            <a:ext cx="5943600" cy="5886450"/>
          </a:xfrm>
          <a:prstGeom prst="rect">
            <a:avLst/>
          </a:prstGeom>
        </p:spPr>
      </p:pic>
    </p:spTree>
    <p:extLst>
      <p:ext uri="{BB962C8B-B14F-4D97-AF65-F5344CB8AC3E}">
        <p14:creationId xmlns:p14="http://schemas.microsoft.com/office/powerpoint/2010/main" val="81474203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5"/>
          <a:stretch>
            <a:fillRect/>
          </a:stretch>
        </p:blipFill>
        <p:spPr>
          <a:xfrm>
            <a:off x="3124200" y="440690"/>
            <a:ext cx="5943600" cy="5976620"/>
          </a:xfrm>
          <a:prstGeom prst="rect">
            <a:avLst/>
          </a:prstGeom>
        </p:spPr>
      </p:pic>
    </p:spTree>
    <p:extLst>
      <p:ext uri="{BB962C8B-B14F-4D97-AF65-F5344CB8AC3E}">
        <p14:creationId xmlns:p14="http://schemas.microsoft.com/office/powerpoint/2010/main" val="186809451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312" y="1277112"/>
            <a:ext cx="4663440" cy="4663440"/>
          </a:xfrm>
          <a:prstGeom prst="rect">
            <a:avLst/>
          </a:prstGeom>
        </p:spPr>
      </p:pic>
      <p:sp>
        <p:nvSpPr>
          <p:cNvPr id="3" name="Picture Placeholder 2"/>
          <p:cNvSpPr>
            <a:spLocks noGrp="1"/>
          </p:cNvSpPr>
          <p:nvPr>
            <p:ph type="pic" sz="quarter" idx="15"/>
          </p:nvPr>
        </p:nvSpPr>
        <p:spPr/>
      </p:sp>
    </p:spTree>
    <p:extLst>
      <p:ext uri="{BB962C8B-B14F-4D97-AF65-F5344CB8AC3E}">
        <p14:creationId xmlns:p14="http://schemas.microsoft.com/office/powerpoint/2010/main" val="172774745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5"/>
          <a:stretch>
            <a:fillRect/>
          </a:stretch>
        </p:blipFill>
        <p:spPr>
          <a:xfrm>
            <a:off x="3124200" y="457200"/>
            <a:ext cx="5943600" cy="5943600"/>
          </a:xfrm>
          <a:prstGeom prst="rect">
            <a:avLst/>
          </a:prstGeom>
        </p:spPr>
      </p:pic>
    </p:spTree>
    <p:extLst>
      <p:ext uri="{BB962C8B-B14F-4D97-AF65-F5344CB8AC3E}">
        <p14:creationId xmlns:p14="http://schemas.microsoft.com/office/powerpoint/2010/main" val="54633677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5"/>
          <a:stretch>
            <a:fillRect/>
          </a:stretch>
        </p:blipFill>
        <p:spPr>
          <a:xfrm>
            <a:off x="3124200" y="461327"/>
            <a:ext cx="5943600" cy="5935345"/>
          </a:xfrm>
          <a:prstGeom prst="rect">
            <a:avLst/>
          </a:prstGeom>
        </p:spPr>
      </p:pic>
    </p:spTree>
    <p:extLst>
      <p:ext uri="{BB962C8B-B14F-4D97-AF65-F5344CB8AC3E}">
        <p14:creationId xmlns:p14="http://schemas.microsoft.com/office/powerpoint/2010/main" val="257531355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5"/>
          <a:stretch>
            <a:fillRect/>
          </a:stretch>
        </p:blipFill>
        <p:spPr>
          <a:xfrm>
            <a:off x="3124200" y="400050"/>
            <a:ext cx="5943600" cy="6057900"/>
          </a:xfrm>
          <a:prstGeom prst="rect">
            <a:avLst/>
          </a:prstGeom>
        </p:spPr>
      </p:pic>
    </p:spTree>
    <p:extLst>
      <p:ext uri="{BB962C8B-B14F-4D97-AF65-F5344CB8AC3E}">
        <p14:creationId xmlns:p14="http://schemas.microsoft.com/office/powerpoint/2010/main" val="222482805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3"/>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4"/>
          <a:stretch>
            <a:fillRect/>
          </a:stretch>
        </p:blipFill>
        <p:spPr>
          <a:xfrm>
            <a:off x="3124200" y="477520"/>
            <a:ext cx="5943600" cy="5902960"/>
          </a:xfrm>
          <a:prstGeom prst="rect">
            <a:avLst/>
          </a:prstGeom>
        </p:spPr>
      </p:pic>
    </p:spTree>
    <p:extLst>
      <p:ext uri="{BB962C8B-B14F-4D97-AF65-F5344CB8AC3E}">
        <p14:creationId xmlns:p14="http://schemas.microsoft.com/office/powerpoint/2010/main" val="249425658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3"/>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pic>
        <p:nvPicPr>
          <p:cNvPr id="4" name="Picture 3"/>
          <p:cNvPicPr/>
          <p:nvPr/>
        </p:nvPicPr>
        <p:blipFill>
          <a:blip r:embed="rId4"/>
          <a:stretch>
            <a:fillRect/>
          </a:stretch>
        </p:blipFill>
        <p:spPr>
          <a:xfrm>
            <a:off x="3124200" y="420687"/>
            <a:ext cx="5943600" cy="6016625"/>
          </a:xfrm>
          <a:prstGeom prst="rect">
            <a:avLst/>
          </a:prstGeom>
        </p:spPr>
      </p:pic>
    </p:spTree>
    <p:extLst>
      <p:ext uri="{BB962C8B-B14F-4D97-AF65-F5344CB8AC3E}">
        <p14:creationId xmlns:p14="http://schemas.microsoft.com/office/powerpoint/2010/main" val="318752539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3124200" y="481965"/>
            <a:ext cx="5943600" cy="5894070"/>
          </a:xfrm>
          <a:prstGeom prst="rect">
            <a:avLst/>
          </a:prstGeom>
        </p:spPr>
      </p:pic>
      <p:sp>
        <p:nvSpPr>
          <p:cNvPr id="3" name="TextBox 2"/>
          <p:cNvSpPr txBox="1"/>
          <p:nvPr/>
        </p:nvSpPr>
        <p:spPr>
          <a:xfrm>
            <a:off x="937549" y="6376035"/>
            <a:ext cx="468012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sz="1200" b="0" i="0" u="none" strike="noStrike" cap="none" spc="0" normalizeH="0" baseline="0" dirty="0" smtClean="0">
                <a:ln>
                  <a:noFill/>
                </a:ln>
                <a:solidFill>
                  <a:srgbClr val="000000"/>
                </a:solidFill>
                <a:effectLst/>
                <a:uFillTx/>
                <a:sym typeface="Calibri"/>
              </a:rPr>
              <a:t>Source: </a:t>
            </a:r>
            <a:r>
              <a:rPr lang="en-US" sz="1200" u="sng" dirty="0">
                <a:hlinkClick r:id="rId4"/>
              </a:rPr>
              <a:t>https://inequality.org/great-divide/visualize-donor-advised-funds</a:t>
            </a:r>
            <a:endParaRPr kumimoji="0" lang="en-US" sz="1200" b="0" i="0" u="none" strike="noStrike" cap="none" spc="0" normalizeH="0" baseline="0" dirty="0">
              <a:ln>
                <a:noFill/>
              </a:ln>
              <a:solidFill>
                <a:schemeClr val="accent1"/>
              </a:solidFill>
              <a:effectLst/>
              <a:uFillTx/>
              <a:sym typeface="Calibri"/>
            </a:endParaRPr>
          </a:p>
        </p:txBody>
      </p:sp>
    </p:spTree>
    <p:extLst>
      <p:ext uri="{BB962C8B-B14F-4D97-AF65-F5344CB8AC3E}">
        <p14:creationId xmlns:p14="http://schemas.microsoft.com/office/powerpoint/2010/main" val="148964220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F6A8F80C-6975-1B4E-A76B-FF14242816C0}"/>
              </a:ext>
            </a:extLst>
          </p:cNvPr>
          <p:cNvSpPr/>
          <p:nvPr/>
        </p:nvSpPr>
        <p:spPr>
          <a:xfrm>
            <a:off x="0" y="0"/>
            <a:ext cx="8830492" cy="6858000"/>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dirty="0"/>
          </a:p>
        </p:txBody>
      </p:sp>
      <p:sp>
        <p:nvSpPr>
          <p:cNvPr id="12" name="TextBox 5">
            <a:extLst>
              <a:ext uri="{FF2B5EF4-FFF2-40B4-BE49-F238E27FC236}">
                <a16:creationId xmlns:a16="http://schemas.microsoft.com/office/drawing/2014/main" id="{9CE35B8A-AB7E-ED4D-A991-1B6F5B0F3F0F}"/>
              </a:ext>
            </a:extLst>
          </p:cNvPr>
          <p:cNvSpPr/>
          <p:nvPr/>
        </p:nvSpPr>
        <p:spPr>
          <a:xfrm>
            <a:off x="7459346" y="535578"/>
            <a:ext cx="4500119" cy="61758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endParaRPr sz="3000" b="1" spc="300" dirty="0">
              <a:latin typeface="Acherus Grotesque Medium" panose="02000505000000020004" pitchFamily="50" charset="0"/>
            </a:endParaRPr>
          </a:p>
        </p:txBody>
      </p:sp>
      <p:sp>
        <p:nvSpPr>
          <p:cNvPr id="14" name="TextBox 20">
            <a:extLst>
              <a:ext uri="{FF2B5EF4-FFF2-40B4-BE49-F238E27FC236}">
                <a16:creationId xmlns:a16="http://schemas.microsoft.com/office/drawing/2014/main" id="{FA50AF79-16FA-4643-B8E8-1798A3239270}"/>
              </a:ext>
            </a:extLst>
          </p:cNvPr>
          <p:cNvSpPr/>
          <p:nvPr/>
        </p:nvSpPr>
        <p:spPr>
          <a:xfrm>
            <a:off x="8975476" y="2591636"/>
            <a:ext cx="2983989" cy="181588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585C5E"/>
                </a:solidFill>
                <a:latin typeface="Crimson Text Roman"/>
                <a:ea typeface="Crimson Text Roman"/>
                <a:cs typeface="Crimson Text Roman"/>
                <a:sym typeface="Crimson Text Roman"/>
              </a:defRPr>
            </a:lvl1pPr>
          </a:lstStyle>
          <a:p>
            <a:pPr>
              <a:spcAft>
                <a:spcPts val="1800"/>
              </a:spcAft>
            </a:pPr>
            <a:r>
              <a:rPr lang="en-US" sz="2800" b="1" dirty="0" smtClean="0">
                <a:solidFill>
                  <a:srgbClr val="000000"/>
                </a:solidFill>
              </a:rPr>
              <a:t>Gifts to DAFs have more than doubled over last 5 years</a:t>
            </a:r>
          </a:p>
        </p:txBody>
      </p:sp>
      <p:sp>
        <p:nvSpPr>
          <p:cNvPr id="15" name="TextBox 14"/>
          <p:cNvSpPr txBox="1"/>
          <p:nvPr/>
        </p:nvSpPr>
        <p:spPr>
          <a:xfrm>
            <a:off x="9104506" y="5391960"/>
            <a:ext cx="2341345"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Crimson Text Roman"/>
                <a:sym typeface="Calibri"/>
              </a:rPr>
              <a:t>Source: </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Crimson Text Roman"/>
                <a:sym typeface="Calibri"/>
              </a:rPr>
              <a:t>National Philanthropic</a:t>
            </a:r>
            <a:r>
              <a:rPr kumimoji="0" lang="en-US" sz="1400" b="0" i="0" u="none" strike="noStrike" cap="none" spc="0" normalizeH="0" dirty="0" smtClean="0">
                <a:ln>
                  <a:noFill/>
                </a:ln>
                <a:solidFill>
                  <a:srgbClr val="000000"/>
                </a:solidFill>
                <a:effectLst/>
                <a:uFillTx/>
                <a:latin typeface="Crimson Text Roman"/>
                <a:sym typeface="Calibri"/>
              </a:rPr>
              <a:t> Trust </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dirty="0" smtClean="0">
                <a:ln>
                  <a:noFill/>
                </a:ln>
                <a:solidFill>
                  <a:srgbClr val="000000"/>
                </a:solidFill>
                <a:effectLst/>
                <a:uFillTx/>
                <a:latin typeface="Crimson Text Roman"/>
                <a:sym typeface="Calibri"/>
              </a:rPr>
              <a:t>2022 DAF Report;</a:t>
            </a:r>
          </a:p>
        </p:txBody>
      </p:sp>
      <p:graphicFrame>
        <p:nvGraphicFramePr>
          <p:cNvPr id="6" name="Chart 5"/>
          <p:cNvGraphicFramePr/>
          <p:nvPr>
            <p:extLst>
              <p:ext uri="{D42A27DB-BD31-4B8C-83A1-F6EECF244321}">
                <p14:modId xmlns:p14="http://schemas.microsoft.com/office/powerpoint/2010/main" val="3384725948"/>
              </p:ext>
            </p:extLst>
          </p:nvPr>
        </p:nvGraphicFramePr>
        <p:xfrm>
          <a:off x="351246" y="57114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81846" y="6096000"/>
            <a:ext cx="16905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Billions of dollars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75824536"/>
      </p:ext>
    </p:extLst>
  </p:cSld>
  <p:clrMapOvr>
    <a:masterClrMapping/>
  </p:clrMapOvr>
  <p:transition spd="med"/>
  <p:timing>
    <p:tnLst>
      <p:par>
        <p:cTn id="1" dur="indefinite" restart="never" fill="hold"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Rectangle">
            <a:extLst>
              <a:ext uri="{FF2B5EF4-FFF2-40B4-BE49-F238E27FC236}">
                <a16:creationId xmlns:a16="http://schemas.microsoft.com/office/drawing/2014/main" id="{F6A8F80C-6975-1B4E-A76B-FF14242816C0}"/>
              </a:ext>
            </a:extLst>
          </p:cNvPr>
          <p:cNvSpPr/>
          <p:nvPr/>
        </p:nvSpPr>
        <p:spPr>
          <a:xfrm>
            <a:off x="0" y="0"/>
            <a:ext cx="8830492" cy="6858000"/>
          </a:xfrm>
          <a:prstGeom prst="rect">
            <a:avLst/>
          </a:prstGeom>
          <a:solidFill>
            <a:schemeClr val="accent3">
              <a:lumMod val="20000"/>
              <a:lumOff val="80000"/>
            </a:schemeClr>
          </a:solidFill>
          <a:ln w="12700">
            <a:miter lim="400000"/>
          </a:ln>
        </p:spPr>
        <p:txBody>
          <a:bodyPr lIns="45719" rIns="45719" anchor="ctr"/>
          <a:lstStyle/>
          <a:p>
            <a:pPr>
              <a:defRPr>
                <a:solidFill>
                  <a:schemeClr val="accent2"/>
                </a:solidFill>
              </a:defRPr>
            </a:pPr>
            <a:endParaRPr dirty="0"/>
          </a:p>
        </p:txBody>
      </p:sp>
      <p:sp>
        <p:nvSpPr>
          <p:cNvPr id="12" name="TextBox 5">
            <a:extLst>
              <a:ext uri="{FF2B5EF4-FFF2-40B4-BE49-F238E27FC236}">
                <a16:creationId xmlns:a16="http://schemas.microsoft.com/office/drawing/2014/main" id="{9CE35B8A-AB7E-ED4D-A991-1B6F5B0F3F0F}"/>
              </a:ext>
            </a:extLst>
          </p:cNvPr>
          <p:cNvSpPr/>
          <p:nvPr/>
        </p:nvSpPr>
        <p:spPr>
          <a:xfrm>
            <a:off x="7459346" y="535578"/>
            <a:ext cx="4500119" cy="61758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endParaRPr sz="3000" b="1" spc="300" dirty="0">
              <a:latin typeface="Acherus Grotesque Medium" panose="02000505000000020004" pitchFamily="50" charset="0"/>
            </a:endParaRPr>
          </a:p>
        </p:txBody>
      </p:sp>
      <p:sp>
        <p:nvSpPr>
          <p:cNvPr id="14" name="TextBox 20">
            <a:extLst>
              <a:ext uri="{FF2B5EF4-FFF2-40B4-BE49-F238E27FC236}">
                <a16:creationId xmlns:a16="http://schemas.microsoft.com/office/drawing/2014/main" id="{FA50AF79-16FA-4643-B8E8-1798A3239270}"/>
              </a:ext>
            </a:extLst>
          </p:cNvPr>
          <p:cNvSpPr/>
          <p:nvPr/>
        </p:nvSpPr>
        <p:spPr>
          <a:xfrm>
            <a:off x="8975476" y="2591636"/>
            <a:ext cx="2983989" cy="224676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585C5E"/>
                </a:solidFill>
                <a:latin typeface="Crimson Text Roman"/>
                <a:ea typeface="Crimson Text Roman"/>
                <a:cs typeface="Crimson Text Roman"/>
                <a:sym typeface="Crimson Text Roman"/>
              </a:defRPr>
            </a:lvl1pPr>
          </a:lstStyle>
          <a:p>
            <a:pPr>
              <a:spcAft>
                <a:spcPts val="1800"/>
              </a:spcAft>
            </a:pPr>
            <a:r>
              <a:rPr lang="en-US" sz="2800" b="1" dirty="0" smtClean="0">
                <a:solidFill>
                  <a:srgbClr val="000000"/>
                </a:solidFill>
              </a:rPr>
              <a:t>Gifts to DAFs exceeded gifts to foundations for first time in 2021</a:t>
            </a:r>
          </a:p>
        </p:txBody>
      </p:sp>
      <p:sp>
        <p:nvSpPr>
          <p:cNvPr id="15" name="TextBox 14"/>
          <p:cNvSpPr txBox="1"/>
          <p:nvPr/>
        </p:nvSpPr>
        <p:spPr>
          <a:xfrm>
            <a:off x="9032073" y="5141895"/>
            <a:ext cx="2854959"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Crimson Text Roman"/>
                <a:sym typeface="Calibri"/>
              </a:rPr>
              <a:t>Sources: </a:t>
            </a:r>
            <a:endParaRPr kumimoji="0" lang="en-US" sz="1400" b="0" i="0" u="none" strike="noStrike" cap="none" spc="0" normalizeH="0" baseline="0" dirty="0" smtClean="0">
              <a:ln>
                <a:noFill/>
              </a:ln>
              <a:solidFill>
                <a:srgbClr val="000000"/>
              </a:solidFill>
              <a:effectLst/>
              <a:uFillTx/>
              <a:latin typeface="Crimson Text Roman"/>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Crimson Text Roman"/>
                <a:sym typeface="Calibri"/>
              </a:rPr>
              <a:t>Giving</a:t>
            </a:r>
            <a:r>
              <a:rPr kumimoji="0" lang="en-US" sz="1400" b="0" i="0" u="none" strike="noStrike" cap="none" spc="0" normalizeH="0" dirty="0" smtClean="0">
                <a:ln>
                  <a:noFill/>
                </a:ln>
                <a:solidFill>
                  <a:srgbClr val="000000"/>
                </a:solidFill>
                <a:effectLst/>
                <a:uFillTx/>
                <a:latin typeface="Crimson Text Roman"/>
                <a:sym typeface="Calibri"/>
              </a:rPr>
              <a:t> USA 2022;</a:t>
            </a:r>
            <a:endParaRPr kumimoji="0" lang="en-US" sz="1400" b="0" i="0" u="none" strike="noStrike" cap="none" spc="0" normalizeH="0" baseline="0" dirty="0" smtClean="0">
              <a:ln>
                <a:noFill/>
              </a:ln>
              <a:solidFill>
                <a:srgbClr val="000000"/>
              </a:solidFill>
              <a:effectLst/>
              <a:uFillTx/>
              <a:latin typeface="Crimson Text Roman"/>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Crimson Text Roman"/>
                <a:sym typeface="Calibri"/>
              </a:rPr>
              <a:t>National Philanthropic</a:t>
            </a:r>
            <a:r>
              <a:rPr kumimoji="0" lang="en-US" sz="1400" b="0" i="0" u="none" strike="noStrike" cap="none" spc="0" normalizeH="0" dirty="0" smtClean="0">
                <a:ln>
                  <a:noFill/>
                </a:ln>
                <a:solidFill>
                  <a:srgbClr val="000000"/>
                </a:solidFill>
                <a:effectLst/>
                <a:uFillTx/>
                <a:latin typeface="Crimson Text Roman"/>
                <a:sym typeface="Calibri"/>
              </a:rPr>
              <a:t> Trust </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dirty="0" smtClean="0">
                <a:ln>
                  <a:noFill/>
                </a:ln>
                <a:solidFill>
                  <a:srgbClr val="000000"/>
                </a:solidFill>
                <a:effectLst/>
                <a:uFillTx/>
                <a:latin typeface="Crimson Text Roman"/>
                <a:sym typeface="Calibri"/>
              </a:rPr>
              <a:t>2022 DAF Report</a:t>
            </a:r>
          </a:p>
        </p:txBody>
      </p:sp>
      <p:graphicFrame>
        <p:nvGraphicFramePr>
          <p:cNvPr id="6" name="Chart 5"/>
          <p:cNvGraphicFramePr/>
          <p:nvPr>
            <p:extLst>
              <p:ext uri="{D42A27DB-BD31-4B8C-83A1-F6EECF244321}">
                <p14:modId xmlns:p14="http://schemas.microsoft.com/office/powerpoint/2010/main" val="3386492313"/>
              </p:ext>
            </p:extLst>
          </p:nvPr>
        </p:nvGraphicFramePr>
        <p:xfrm>
          <a:off x="351246" y="571145"/>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81846" y="6096000"/>
            <a:ext cx="16905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Calibri"/>
              </a:rPr>
              <a:t>Billions of dollars</a:t>
            </a: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25081466"/>
      </p:ext>
    </p:extLst>
  </p:cSld>
  <p:clrMapOvr>
    <a:masterClrMapping/>
  </p:clrMapOvr>
  <p:transition spd="med"/>
  <p:timing>
    <p:tnLst>
      <p:par>
        <p:cT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dirty="0" smtClean="0">
                <a:solidFill>
                  <a:schemeClr val="tx1"/>
                </a:solidFill>
                <a:latin typeface="Acherus Grotesque Black" panose="02000505000000020004" pitchFamily="2" charset="0"/>
              </a:rPr>
              <a:t>How can advisors</a:t>
            </a:r>
          </a:p>
          <a:p>
            <a:pPr algn="ctr"/>
            <a:r>
              <a:rPr lang="en-US" sz="4800" spc="600" dirty="0" smtClean="0">
                <a:solidFill>
                  <a:schemeClr val="tx1"/>
                </a:solidFill>
                <a:latin typeface="Acherus Grotesque Black" panose="02000505000000020004" pitchFamily="2" charset="0"/>
              </a:rPr>
              <a:t>help their clients?</a:t>
            </a:r>
            <a:endParaRPr sz="4800"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75466699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211" name="Rectangle 2"/>
          <p:cNvSpPr/>
          <p:nvPr/>
        </p:nvSpPr>
        <p:spPr>
          <a:xfrm>
            <a:off x="543029" y="423016"/>
            <a:ext cx="10947176" cy="5644959"/>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218" name="Straight Connector 55"/>
          <p:cNvSpPr/>
          <p:nvPr/>
        </p:nvSpPr>
        <p:spPr>
          <a:xfrm flipH="1">
            <a:off x="4873183" y="2112795"/>
            <a:ext cx="1" cy="2345885"/>
          </a:xfrm>
          <a:prstGeom prst="line">
            <a:avLst/>
          </a:prstGeom>
          <a:ln>
            <a:solidFill>
              <a:schemeClr val="accent3"/>
            </a:solidFill>
            <a:prstDash val="dash"/>
            <a:miter/>
          </a:ln>
        </p:spPr>
        <p:txBody>
          <a:bodyPr lIns="45719" rIns="45719"/>
          <a:lstStyle/>
          <a:p>
            <a:endParaRPr dirty="0"/>
          </a:p>
        </p:txBody>
      </p:sp>
      <p:sp>
        <p:nvSpPr>
          <p:cNvPr id="17" name="TextBox 20"/>
          <p:cNvSpPr/>
          <p:nvPr/>
        </p:nvSpPr>
        <p:spPr>
          <a:xfrm>
            <a:off x="5158178" y="1767007"/>
            <a:ext cx="6453486" cy="33239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defRPr sz="1400">
                <a:solidFill>
                  <a:srgbClr val="585C5E"/>
                </a:solidFill>
                <a:latin typeface="Crimson Text Roman"/>
                <a:ea typeface="Crimson Text Roman"/>
                <a:cs typeface="Crimson Text Roman"/>
                <a:sym typeface="Crimson Text Roman"/>
              </a:defRPr>
            </a:lvl1pPr>
          </a:lstStyle>
          <a:p>
            <a:pPr marL="285750" indent="-285750">
              <a:spcAft>
                <a:spcPts val="3600"/>
              </a:spcAft>
              <a:buClr>
                <a:schemeClr val="accent2"/>
              </a:buClr>
              <a:buSzPct val="70000"/>
              <a:buFont typeface="Wingdings" charset="2"/>
              <a:buChar char="§"/>
            </a:pPr>
            <a:r>
              <a:rPr lang="en-US" sz="3600" b="1" dirty="0" smtClean="0">
                <a:solidFill>
                  <a:srgbClr val="000000"/>
                </a:solidFill>
              </a:rPr>
              <a:t>Benefits of a creating a DAF</a:t>
            </a:r>
          </a:p>
          <a:p>
            <a:pPr marL="285750" indent="-285750">
              <a:spcAft>
                <a:spcPts val="3600"/>
              </a:spcAft>
              <a:buClr>
                <a:schemeClr val="accent2"/>
              </a:buClr>
              <a:buSzPct val="70000"/>
              <a:buFont typeface="Wingdings" charset="2"/>
              <a:buChar char="§"/>
            </a:pPr>
            <a:r>
              <a:rPr lang="en-US" sz="3600" b="1" dirty="0" smtClean="0">
                <a:solidFill>
                  <a:srgbClr val="000000"/>
                </a:solidFill>
              </a:rPr>
              <a:t>Choosing a DAF</a:t>
            </a:r>
          </a:p>
          <a:p>
            <a:pPr marL="285750" indent="-285750">
              <a:spcAft>
                <a:spcPts val="700"/>
              </a:spcAft>
              <a:buClr>
                <a:schemeClr val="accent2"/>
              </a:buClr>
              <a:buSzPct val="70000"/>
              <a:buFont typeface="Wingdings" charset="2"/>
              <a:buChar char="§"/>
            </a:pPr>
            <a:r>
              <a:rPr lang="en-US" sz="3600" b="1" dirty="0" smtClean="0">
                <a:solidFill>
                  <a:srgbClr val="000000"/>
                </a:solidFill>
              </a:rPr>
              <a:t>Existing DAFs</a:t>
            </a:r>
            <a:endParaRPr lang="en-US" sz="3600" b="1" dirty="0">
              <a:solidFill>
                <a:srgbClr val="000000"/>
              </a:solidFill>
            </a:endParaRPr>
          </a:p>
        </p:txBody>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grpSp>
        <p:nvGrpSpPr>
          <p:cNvPr id="13" name="Group 12">
            <a:extLst>
              <a:ext uri="{FF2B5EF4-FFF2-40B4-BE49-F238E27FC236}">
                <a16:creationId xmlns:a16="http://schemas.microsoft.com/office/drawing/2014/main" id="{A36C841E-CA4D-3545-9A3C-735E50B49EBC}"/>
              </a:ext>
            </a:extLst>
          </p:cNvPr>
          <p:cNvGrpSpPr/>
          <p:nvPr/>
        </p:nvGrpSpPr>
        <p:grpSpPr>
          <a:xfrm>
            <a:off x="1457570" y="2112795"/>
            <a:ext cx="4353213" cy="931484"/>
            <a:chOff x="1457569" y="2093829"/>
            <a:chExt cx="4353213" cy="931484"/>
          </a:xfrm>
        </p:grpSpPr>
        <p:sp>
          <p:nvSpPr>
            <p:cNvPr id="14" name="TextBox 5"/>
            <p:cNvSpPr/>
            <p:nvPr/>
          </p:nvSpPr>
          <p:spPr>
            <a:xfrm>
              <a:off x="1683088" y="2255872"/>
              <a:ext cx="4127694"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Autofit/>
            </a:bodyPr>
            <a:lstStyle/>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How can</a:t>
              </a:r>
            </a:p>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advisors</a:t>
              </a:r>
            </a:p>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help?</a:t>
              </a:r>
              <a:endParaRPr lang="en-US" sz="3600" spc="300" dirty="0">
                <a:solidFill>
                  <a:schemeClr val="tx1"/>
                </a:solidFill>
                <a:latin typeface="Acherus Grotesque Extra" panose="02000505000000020004" pitchFamily="50" charset="0"/>
              </a:endParaRPr>
            </a:p>
          </p:txBody>
        </p:sp>
        <p:pic>
          <p:nvPicPr>
            <p:cNvPr id="15" name="pasted-image.pdf" descr="pasted-image.pdf"/>
            <p:cNvPicPr>
              <a:picLocks noChangeAspect="1"/>
            </p:cNvPicPr>
            <p:nvPr/>
          </p:nvPicPr>
          <p:blipFill>
            <a:blip r:embed="rId3">
              <a:extLst/>
            </a:blip>
            <a:stretch>
              <a:fillRect/>
            </a:stretch>
          </p:blipFill>
          <p:spPr>
            <a:xfrm>
              <a:off x="1457569" y="2093829"/>
              <a:ext cx="225519" cy="225519"/>
            </a:xfrm>
            <a:prstGeom prst="rect">
              <a:avLst/>
            </a:prstGeom>
            <a:ln w="12700">
              <a:miter lim="400000"/>
            </a:ln>
          </p:spPr>
        </p:pic>
      </p:grpSp>
    </p:spTree>
    <p:extLst>
      <p:ext uri="{BB962C8B-B14F-4D97-AF65-F5344CB8AC3E}">
        <p14:creationId xmlns:p14="http://schemas.microsoft.com/office/powerpoint/2010/main" val="1572614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2589333"/>
            <a:ext cx="8572500" cy="1524000"/>
          </a:xfrm>
          <a:prstGeom prst="rect">
            <a:avLst/>
          </a:prstGeom>
        </p:spPr>
      </p:pic>
    </p:spTree>
    <p:extLst>
      <p:ext uri="{BB962C8B-B14F-4D97-AF65-F5344CB8AC3E}">
        <p14:creationId xmlns:p14="http://schemas.microsoft.com/office/powerpoint/2010/main" val="11202822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dirty="0" smtClean="0">
                <a:solidFill>
                  <a:schemeClr val="tx1"/>
                </a:solidFill>
                <a:latin typeface="Acherus Grotesque Black" panose="02000505000000020004" pitchFamily="2" charset="0"/>
              </a:rPr>
              <a:t>What are the</a:t>
            </a:r>
          </a:p>
          <a:p>
            <a:pPr algn="ctr"/>
            <a:r>
              <a:rPr lang="en-US" sz="4800" spc="600" dirty="0" smtClean="0">
                <a:solidFill>
                  <a:schemeClr val="tx1"/>
                </a:solidFill>
                <a:latin typeface="Acherus Grotesque Black" panose="02000505000000020004" pitchFamily="2" charset="0"/>
              </a:rPr>
              <a:t>benefits of</a:t>
            </a:r>
          </a:p>
          <a:p>
            <a:pPr algn="ctr"/>
            <a:r>
              <a:rPr lang="en-US" sz="4800" spc="600" dirty="0" smtClean="0">
                <a:solidFill>
                  <a:schemeClr val="tx1"/>
                </a:solidFill>
                <a:latin typeface="Acherus Grotesque Black" panose="02000505000000020004" pitchFamily="2" charset="0"/>
              </a:rPr>
              <a:t>creating a DAF?</a:t>
            </a:r>
            <a:endParaRPr sz="4800"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158243312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788366" y="1990351"/>
            <a:ext cx="5035332"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Tax benefits in years of higher income</a:t>
            </a:r>
            <a:endParaRPr sz="4000" b="1" spc="300" dirty="0">
              <a:latin typeface="Acherus Grotesque Extra" panose="02000505000000020004" pitchFamily="50" charset="0"/>
            </a:endParaRPr>
          </a:p>
        </p:txBody>
      </p:sp>
      <p:pic>
        <p:nvPicPr>
          <p:cNvPr id="8" name="Picture Placeholder 7"/>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378" b="1378"/>
          <a:stretch>
            <a:fillRect/>
          </a:stretch>
        </p:blipFill>
        <p:spPr>
          <a:xfrm>
            <a:off x="684029" y="2235142"/>
            <a:ext cx="5552689" cy="2805456"/>
          </a:xfrm>
        </p:spPr>
      </p:pic>
    </p:spTree>
    <p:extLst>
      <p:ext uri="{BB962C8B-B14F-4D97-AF65-F5344CB8AC3E}">
        <p14:creationId xmlns:p14="http://schemas.microsoft.com/office/powerpoint/2010/main" val="339187141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211" name="Rectangle 2"/>
          <p:cNvSpPr/>
          <p:nvPr/>
        </p:nvSpPr>
        <p:spPr>
          <a:xfrm>
            <a:off x="452176" y="298640"/>
            <a:ext cx="10947176" cy="5644959"/>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218" name="Straight Connector 55"/>
          <p:cNvSpPr/>
          <p:nvPr/>
        </p:nvSpPr>
        <p:spPr>
          <a:xfrm flipH="1">
            <a:off x="4873183" y="2112795"/>
            <a:ext cx="1" cy="2345885"/>
          </a:xfrm>
          <a:prstGeom prst="line">
            <a:avLst/>
          </a:prstGeom>
          <a:ln>
            <a:solidFill>
              <a:schemeClr val="accent3"/>
            </a:solidFill>
            <a:prstDash val="dash"/>
            <a:miter/>
          </a:ln>
        </p:spPr>
        <p:txBody>
          <a:bodyPr lIns="45719" rIns="45719"/>
          <a:lstStyle/>
          <a:p>
            <a:endParaRPr dirty="0"/>
          </a:p>
        </p:txBody>
      </p:sp>
      <p:sp>
        <p:nvSpPr>
          <p:cNvPr id="17" name="TextBox 20"/>
          <p:cNvSpPr/>
          <p:nvPr/>
        </p:nvSpPr>
        <p:spPr>
          <a:xfrm>
            <a:off x="5158178" y="797511"/>
            <a:ext cx="6453486" cy="526297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defRPr sz="1400">
                <a:solidFill>
                  <a:srgbClr val="585C5E"/>
                </a:solidFill>
                <a:latin typeface="Crimson Text Roman"/>
                <a:ea typeface="Crimson Text Roman"/>
                <a:cs typeface="Crimson Text Roman"/>
                <a:sym typeface="Crimson Text Roman"/>
              </a:defRPr>
            </a:lvl1pPr>
          </a:lstStyle>
          <a:p>
            <a:pPr marL="285750" indent="-285750">
              <a:spcAft>
                <a:spcPts val="3600"/>
              </a:spcAft>
              <a:buClr>
                <a:schemeClr val="accent2"/>
              </a:buClr>
              <a:buSzPct val="70000"/>
              <a:buFont typeface="Wingdings" charset="2"/>
              <a:buChar char="§"/>
            </a:pPr>
            <a:r>
              <a:rPr lang="en-US" sz="3600" b="1" dirty="0" smtClean="0">
                <a:solidFill>
                  <a:srgbClr val="000000"/>
                </a:solidFill>
              </a:rPr>
              <a:t>Sale of business</a:t>
            </a:r>
          </a:p>
          <a:p>
            <a:pPr marL="285750" indent="-285750">
              <a:spcAft>
                <a:spcPts val="3600"/>
              </a:spcAft>
              <a:buClr>
                <a:schemeClr val="accent2"/>
              </a:buClr>
              <a:buSzPct val="70000"/>
              <a:buFont typeface="Wingdings" charset="2"/>
              <a:buChar char="§"/>
            </a:pPr>
            <a:r>
              <a:rPr lang="en-US" sz="3600" b="1" dirty="0" smtClean="0">
                <a:solidFill>
                  <a:srgbClr val="000000"/>
                </a:solidFill>
              </a:rPr>
              <a:t>Large bonus</a:t>
            </a:r>
          </a:p>
          <a:p>
            <a:pPr marL="285750" indent="-285750">
              <a:spcAft>
                <a:spcPts val="3600"/>
              </a:spcAft>
              <a:buClr>
                <a:schemeClr val="accent2"/>
              </a:buClr>
              <a:buSzPct val="70000"/>
              <a:buFont typeface="Wingdings" charset="2"/>
              <a:buChar char="§"/>
            </a:pPr>
            <a:r>
              <a:rPr lang="en-US" sz="3600" b="1" dirty="0" smtClean="0">
                <a:solidFill>
                  <a:srgbClr val="000000"/>
                </a:solidFill>
              </a:rPr>
              <a:t>Large capital gain distribution</a:t>
            </a:r>
          </a:p>
          <a:p>
            <a:pPr marL="285750" indent="-285750">
              <a:spcAft>
                <a:spcPts val="3600"/>
              </a:spcAft>
              <a:buClr>
                <a:schemeClr val="accent2"/>
              </a:buClr>
              <a:buSzPct val="70000"/>
              <a:buFont typeface="Wingdings" charset="2"/>
              <a:buChar char="§"/>
            </a:pPr>
            <a:r>
              <a:rPr lang="en-US" sz="3600" b="1" dirty="0" smtClean="0">
                <a:solidFill>
                  <a:srgbClr val="000000"/>
                </a:solidFill>
              </a:rPr>
              <a:t>Pending retirement</a:t>
            </a:r>
          </a:p>
          <a:p>
            <a:pPr marL="285750" indent="-285750">
              <a:spcAft>
                <a:spcPts val="700"/>
              </a:spcAft>
              <a:buClr>
                <a:schemeClr val="accent2"/>
              </a:buClr>
              <a:buSzPct val="70000"/>
              <a:buFont typeface="Wingdings" charset="2"/>
              <a:buChar char="§"/>
            </a:pPr>
            <a:r>
              <a:rPr lang="en-US" sz="3600" b="1" dirty="0" smtClean="0">
                <a:solidFill>
                  <a:srgbClr val="000000"/>
                </a:solidFill>
              </a:rPr>
              <a:t>Move to lower tax bracket</a:t>
            </a:r>
            <a:endParaRPr lang="en-US" sz="3600" b="1" dirty="0">
              <a:solidFill>
                <a:srgbClr val="000000"/>
              </a:solidFill>
            </a:endParaRPr>
          </a:p>
        </p:txBody>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grpSp>
        <p:nvGrpSpPr>
          <p:cNvPr id="13" name="Group 12">
            <a:extLst>
              <a:ext uri="{FF2B5EF4-FFF2-40B4-BE49-F238E27FC236}">
                <a16:creationId xmlns:a16="http://schemas.microsoft.com/office/drawing/2014/main" id="{A36C841E-CA4D-3545-9A3C-735E50B49EBC}"/>
              </a:ext>
            </a:extLst>
          </p:cNvPr>
          <p:cNvGrpSpPr/>
          <p:nvPr/>
        </p:nvGrpSpPr>
        <p:grpSpPr>
          <a:xfrm>
            <a:off x="1457570" y="2112795"/>
            <a:ext cx="4353213" cy="871181"/>
            <a:chOff x="1457569" y="2093829"/>
            <a:chExt cx="4353213" cy="871181"/>
          </a:xfrm>
        </p:grpSpPr>
        <p:sp>
          <p:nvSpPr>
            <p:cNvPr id="14" name="TextBox 5"/>
            <p:cNvSpPr/>
            <p:nvPr/>
          </p:nvSpPr>
          <p:spPr>
            <a:xfrm>
              <a:off x="1683088" y="2195569"/>
              <a:ext cx="4127694"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Autofit/>
            </a:bodyPr>
            <a:lstStyle/>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Tax </a:t>
              </a:r>
            </a:p>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benefits</a:t>
              </a:r>
            </a:p>
            <a:p>
              <a:pPr>
                <a:defRPr sz="2400" spc="342">
                  <a:solidFill>
                    <a:srgbClr val="83003F"/>
                  </a:solidFill>
                  <a:latin typeface="Acherus Grotesque"/>
                  <a:ea typeface="Acherus Grotesque"/>
                  <a:cs typeface="Acherus Grotesque"/>
                  <a:sym typeface="Acherus Grotesque"/>
                </a:defRPr>
              </a:pPr>
              <a:r>
                <a:rPr lang="en-US" sz="3600" b="1" spc="300" dirty="0">
                  <a:solidFill>
                    <a:schemeClr val="tx1"/>
                  </a:solidFill>
                  <a:latin typeface="Acherus Grotesque Extra" panose="02000505000000020004" pitchFamily="50" charset="0"/>
                </a:rPr>
                <a:t>i</a:t>
              </a:r>
              <a:r>
                <a:rPr lang="en-US" sz="3600" b="1" spc="300" dirty="0" smtClean="0">
                  <a:solidFill>
                    <a:schemeClr val="tx1"/>
                  </a:solidFill>
                  <a:latin typeface="Acherus Grotesque Extra" panose="02000505000000020004" pitchFamily="50" charset="0"/>
                </a:rPr>
                <a:t>n years of</a:t>
              </a:r>
            </a:p>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higher</a:t>
              </a:r>
            </a:p>
            <a:p>
              <a:pPr>
                <a:defRPr sz="2400" spc="342">
                  <a:solidFill>
                    <a:srgbClr val="83003F"/>
                  </a:solidFill>
                  <a:latin typeface="Acherus Grotesque"/>
                  <a:ea typeface="Acherus Grotesque"/>
                  <a:cs typeface="Acherus Grotesque"/>
                  <a:sym typeface="Acherus Grotesque"/>
                </a:defRPr>
              </a:pPr>
              <a:r>
                <a:rPr lang="en-US" sz="3600" b="1" spc="300" dirty="0" smtClean="0">
                  <a:solidFill>
                    <a:schemeClr val="tx1"/>
                  </a:solidFill>
                  <a:latin typeface="Acherus Grotesque Extra" panose="02000505000000020004" pitchFamily="50" charset="0"/>
                </a:rPr>
                <a:t>income</a:t>
              </a:r>
              <a:endParaRPr lang="en-US" sz="3600" spc="300" dirty="0">
                <a:solidFill>
                  <a:schemeClr val="tx1"/>
                </a:solidFill>
                <a:latin typeface="Acherus Grotesque Extra" panose="02000505000000020004" pitchFamily="50" charset="0"/>
              </a:endParaRPr>
            </a:p>
          </p:txBody>
        </p:sp>
        <p:pic>
          <p:nvPicPr>
            <p:cNvPr id="15" name="pasted-image.pdf" descr="pasted-image.pdf"/>
            <p:cNvPicPr>
              <a:picLocks noChangeAspect="1"/>
            </p:cNvPicPr>
            <p:nvPr/>
          </p:nvPicPr>
          <p:blipFill>
            <a:blip r:embed="rId3">
              <a:extLst/>
            </a:blip>
            <a:stretch>
              <a:fillRect/>
            </a:stretch>
          </p:blipFill>
          <p:spPr>
            <a:xfrm>
              <a:off x="1457569" y="2093829"/>
              <a:ext cx="225519" cy="225519"/>
            </a:xfrm>
            <a:prstGeom prst="rect">
              <a:avLst/>
            </a:prstGeom>
            <a:ln w="12700">
              <a:miter lim="400000"/>
            </a:ln>
          </p:spPr>
        </p:pic>
      </p:grpSp>
    </p:spTree>
    <p:extLst>
      <p:ext uri="{BB962C8B-B14F-4D97-AF65-F5344CB8AC3E}">
        <p14:creationId xmlns:p14="http://schemas.microsoft.com/office/powerpoint/2010/main" val="3596289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Bunching</a:t>
            </a:r>
          </a:p>
          <a:p>
            <a:r>
              <a:rPr lang="en-US" sz="4000" b="1" spc="300" dirty="0">
                <a:latin typeface="Acherus Grotesque Extra" panose="02000505000000020004" pitchFamily="50" charset="0"/>
              </a:rPr>
              <a:t>c</a:t>
            </a:r>
            <a:r>
              <a:rPr lang="en-US" sz="4000" b="1" spc="300" dirty="0" smtClean="0">
                <a:latin typeface="Acherus Grotesque Extra" panose="02000505000000020004" pitchFamily="50" charset="0"/>
              </a:rPr>
              <a:t>haritable</a:t>
            </a:r>
          </a:p>
          <a:p>
            <a:r>
              <a:rPr lang="en-US" sz="4000" b="1" spc="300" dirty="0" smtClean="0">
                <a:latin typeface="Acherus Grotesque Extra" panose="02000505000000020004" pitchFamily="50" charset="0"/>
              </a:rPr>
              <a:t>deductions</a:t>
            </a:r>
            <a:endParaRPr sz="4000" b="1" spc="300" dirty="0">
              <a:latin typeface="Acherus Grotesque Extra" panose="02000505000000020004" pitchFamily="50" charset="0"/>
            </a:endParaRPr>
          </a:p>
        </p:txBody>
      </p:sp>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134" r="1134"/>
          <a:stretch>
            <a:fillRect/>
          </a:stretch>
        </p:blipFill>
        <p:spPr>
          <a:xfrm>
            <a:off x="883313" y="1922647"/>
            <a:ext cx="5359400" cy="3657600"/>
          </a:xfrm>
        </p:spPr>
      </p:pic>
    </p:spTree>
    <p:extLst>
      <p:ext uri="{BB962C8B-B14F-4D97-AF65-F5344CB8AC3E}">
        <p14:creationId xmlns:p14="http://schemas.microsoft.com/office/powerpoint/2010/main" val="53302561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Simplicity</a:t>
            </a:r>
            <a:endParaRPr sz="4000" b="1" spc="300" dirty="0">
              <a:latin typeface="Acherus Grotesque Extra" panose="02000505000000020004" pitchFamily="50" charset="0"/>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332" b="8332"/>
          <a:stretch>
            <a:fillRect/>
          </a:stretch>
        </p:blipFill>
        <p:spPr>
          <a:xfrm>
            <a:off x="998121" y="1922647"/>
            <a:ext cx="5129784" cy="3129379"/>
          </a:xfrm>
        </p:spPr>
      </p:pic>
    </p:spTree>
    <p:extLst>
      <p:ext uri="{BB962C8B-B14F-4D97-AF65-F5344CB8AC3E}">
        <p14:creationId xmlns:p14="http://schemas.microsoft.com/office/powerpoint/2010/main" val="315833822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grpSp>
        <p:nvGrpSpPr>
          <p:cNvPr id="14" name="Group 13">
            <a:extLst>
              <a:ext uri="{FF2B5EF4-FFF2-40B4-BE49-F238E27FC236}">
                <a16:creationId xmlns:a16="http://schemas.microsoft.com/office/drawing/2014/main" id="{1B227D0D-1282-3C48-B2D6-BEA536AA9350}"/>
              </a:ext>
            </a:extLst>
          </p:cNvPr>
          <p:cNvGrpSpPr/>
          <p:nvPr/>
        </p:nvGrpSpPr>
        <p:grpSpPr>
          <a:xfrm>
            <a:off x="6902889" y="2033617"/>
            <a:ext cx="4336833" cy="1771678"/>
            <a:chOff x="7944144" y="1508666"/>
            <a:chExt cx="4668005" cy="1771678"/>
          </a:xfrm>
        </p:grpSpPr>
        <p:sp>
          <p:nvSpPr>
            <p:cNvPr id="15" name="TextBox 5">
              <a:extLst>
                <a:ext uri="{FF2B5EF4-FFF2-40B4-BE49-F238E27FC236}">
                  <a16:creationId xmlns:a16="http://schemas.microsoft.com/office/drawing/2014/main" id="{9CE35B8A-AB7E-ED4D-A991-1B6F5B0F3F0F}"/>
                </a:ext>
              </a:extLst>
            </p:cNvPr>
            <p:cNvSpPr/>
            <p:nvPr/>
          </p:nvSpPr>
          <p:spPr>
            <a:xfrm>
              <a:off x="7944144" y="1508666"/>
              <a:ext cx="4668005"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Tax-free growth</a:t>
              </a:r>
              <a:endParaRPr sz="4000" b="1" spc="300" dirty="0">
                <a:latin typeface="Acherus Grotesque Extra" panose="02000505000000020004" pitchFamily="50" charset="0"/>
              </a:endParaRPr>
            </a:p>
          </p:txBody>
        </p:sp>
        <p:sp>
          <p:nvSpPr>
            <p:cNvPr id="16" name="TextBox 20">
              <a:extLst>
                <a:ext uri="{FF2B5EF4-FFF2-40B4-BE49-F238E27FC236}">
                  <a16:creationId xmlns:a16="http://schemas.microsoft.com/office/drawing/2014/main" id="{FA50AF79-16FA-4643-B8E8-1798A3239270}"/>
                </a:ext>
              </a:extLst>
            </p:cNvPr>
            <p:cNvSpPr/>
            <p:nvPr/>
          </p:nvSpPr>
          <p:spPr>
            <a:xfrm>
              <a:off x="7944144" y="2803290"/>
              <a:ext cx="4668003" cy="4770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200">
                  <a:solidFill>
                    <a:srgbClr val="585C5E"/>
                  </a:solidFill>
                  <a:latin typeface="Crimson Text Roman"/>
                  <a:ea typeface="Crimson Text Roman"/>
                  <a:cs typeface="Crimson Text Roman"/>
                  <a:sym typeface="Crimson Text Roman"/>
                </a:defRPr>
              </a:lvl1pPr>
            </a:lstStyle>
            <a:p>
              <a:endParaRPr lang="en-US" sz="2500" dirty="0">
                <a:solidFill>
                  <a:schemeClr val="tx2"/>
                </a:solidFill>
              </a:endParaRPr>
            </a:p>
          </p:txBody>
        </p:sp>
      </p:gr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415" b="415"/>
          <a:stretch>
            <a:fillRect/>
          </a:stretch>
        </p:blipFill>
        <p:spPr/>
      </p:pic>
    </p:spTree>
    <p:extLst>
      <p:ext uri="{BB962C8B-B14F-4D97-AF65-F5344CB8AC3E}">
        <p14:creationId xmlns:p14="http://schemas.microsoft.com/office/powerpoint/2010/main" val="188966526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944755"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Privacy</a:t>
            </a:r>
            <a:endParaRPr sz="4000" b="1" spc="300" dirty="0">
              <a:latin typeface="Acherus Grotesque Extra" panose="02000505000000020004" pitchFamily="50" charset="0"/>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6667" r="6667"/>
          <a:stretch>
            <a:fillRect/>
          </a:stretch>
        </p:blipFill>
        <p:spPr/>
      </p:pic>
    </p:spTree>
    <p:extLst>
      <p:ext uri="{BB962C8B-B14F-4D97-AF65-F5344CB8AC3E}">
        <p14:creationId xmlns:p14="http://schemas.microsoft.com/office/powerpoint/2010/main" val="235316449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Picture Placeholder 1"/>
          <p:cNvSpPr>
            <a:spLocks noGrp="1"/>
          </p:cNvSpPr>
          <p:nvPr>
            <p:ph type="pic" sz="quarter" idx="10"/>
          </p:nvPr>
        </p:nvSpPr>
        <p:spPr/>
      </p:sp>
      <p:pic>
        <p:nvPicPr>
          <p:cNvPr id="13" name="Picture 12"/>
          <p:cNvPicPr>
            <a:picLocks noChangeAspect="1"/>
          </p:cNvPicPr>
          <p:nvPr/>
        </p:nvPicPr>
        <p:blipFill>
          <a:blip r:embed="rId3"/>
          <a:stretch>
            <a:fillRect/>
          </a:stretch>
        </p:blipFill>
        <p:spPr>
          <a:xfrm>
            <a:off x="662988" y="697135"/>
            <a:ext cx="10866025" cy="5463731"/>
          </a:xfrm>
          <a:prstGeom prst="rect">
            <a:avLst/>
          </a:prstGeom>
        </p:spPr>
      </p:pic>
    </p:spTree>
    <p:extLst>
      <p:ext uri="{BB962C8B-B14F-4D97-AF65-F5344CB8AC3E}">
        <p14:creationId xmlns:p14="http://schemas.microsoft.com/office/powerpoint/2010/main" val="145027238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Complex assets</a:t>
            </a:r>
            <a:endParaRPr sz="4000" b="1" spc="300" dirty="0">
              <a:latin typeface="Acherus Grotesque Extra" panose="02000505000000020004" pitchFamily="50" charset="0"/>
            </a:endParaRPr>
          </a:p>
        </p:txBody>
      </p:sp>
      <p:pic>
        <p:nvPicPr>
          <p:cNvPr id="5" name="Picture Placeholder 4"/>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4432" b="4432"/>
          <a:stretch>
            <a:fillRect/>
          </a:stretch>
        </p:blipFill>
        <p:spPr>
          <a:xfrm>
            <a:off x="877589" y="1987370"/>
            <a:ext cx="5419344" cy="3295891"/>
          </a:xfrm>
        </p:spPr>
      </p:pic>
    </p:spTree>
    <p:extLst>
      <p:ext uri="{BB962C8B-B14F-4D97-AF65-F5344CB8AC3E}">
        <p14:creationId xmlns:p14="http://schemas.microsoft.com/office/powerpoint/2010/main" val="60862051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dirty="0" smtClean="0">
                <a:solidFill>
                  <a:schemeClr val="tx1"/>
                </a:solidFill>
                <a:latin typeface="Acherus Grotesque Black" panose="02000505000000020004" pitchFamily="2" charset="0"/>
              </a:rPr>
              <a:t>What issues should</a:t>
            </a:r>
          </a:p>
          <a:p>
            <a:pPr algn="ctr"/>
            <a:r>
              <a:rPr lang="en-US" sz="4800" spc="600" dirty="0" smtClean="0">
                <a:solidFill>
                  <a:schemeClr val="tx1"/>
                </a:solidFill>
                <a:latin typeface="Acherus Grotesque Black" panose="02000505000000020004" pitchFamily="2" charset="0"/>
              </a:rPr>
              <a:t>be considered in</a:t>
            </a:r>
          </a:p>
          <a:p>
            <a:pPr algn="ctr"/>
            <a:r>
              <a:rPr lang="en-US" sz="4800" spc="600" dirty="0" smtClean="0">
                <a:solidFill>
                  <a:schemeClr val="tx1"/>
                </a:solidFill>
                <a:latin typeface="Acherus Grotesque Black" panose="02000505000000020004" pitchFamily="2" charset="0"/>
              </a:rPr>
              <a:t>choosing a DAF?</a:t>
            </a:r>
            <a:endParaRPr sz="4800"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391121043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211" name="Rectangle 2"/>
          <p:cNvSpPr/>
          <p:nvPr/>
        </p:nvSpPr>
        <p:spPr>
          <a:xfrm>
            <a:off x="622412" y="603405"/>
            <a:ext cx="10947176" cy="5644959"/>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218" name="Straight Connector 55"/>
          <p:cNvSpPr/>
          <p:nvPr/>
        </p:nvSpPr>
        <p:spPr>
          <a:xfrm flipH="1">
            <a:off x="4873183" y="2112795"/>
            <a:ext cx="1" cy="2345885"/>
          </a:xfrm>
          <a:prstGeom prst="line">
            <a:avLst/>
          </a:prstGeom>
          <a:ln>
            <a:solidFill>
              <a:schemeClr val="accent3"/>
            </a:solidFill>
            <a:prstDash val="dash"/>
            <a:miter/>
          </a:ln>
        </p:spPr>
        <p:txBody>
          <a:bodyPr lIns="45719" rIns="45719"/>
          <a:lstStyle/>
          <a:p>
            <a:endParaRPr dirty="0"/>
          </a:p>
        </p:txBody>
      </p:sp>
      <p:grpSp>
        <p:nvGrpSpPr>
          <p:cNvPr id="2" name="Group 1">
            <a:extLst>
              <a:ext uri="{FF2B5EF4-FFF2-40B4-BE49-F238E27FC236}">
                <a16:creationId xmlns:a16="http://schemas.microsoft.com/office/drawing/2014/main" id="{A36C841E-CA4D-3545-9A3C-735E50B49EBC}"/>
              </a:ext>
            </a:extLst>
          </p:cNvPr>
          <p:cNvGrpSpPr/>
          <p:nvPr/>
        </p:nvGrpSpPr>
        <p:grpSpPr>
          <a:xfrm>
            <a:off x="1457570" y="2112795"/>
            <a:ext cx="4353213" cy="994960"/>
            <a:chOff x="1457569" y="2093829"/>
            <a:chExt cx="4353213" cy="994960"/>
          </a:xfrm>
        </p:grpSpPr>
        <p:sp>
          <p:nvSpPr>
            <p:cNvPr id="214" name="TextBox 5"/>
            <p:cNvSpPr/>
            <p:nvPr/>
          </p:nvSpPr>
          <p:spPr>
            <a:xfrm>
              <a:off x="1683088" y="2319348"/>
              <a:ext cx="4127694"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400" spc="342">
                  <a:solidFill>
                    <a:srgbClr val="83003F"/>
                  </a:solidFill>
                  <a:latin typeface="Acherus Grotesque"/>
                  <a:ea typeface="Acherus Grotesque"/>
                  <a:cs typeface="Acherus Grotesque"/>
                  <a:sym typeface="Acherus Grotesque"/>
                </a:defRPr>
              </a:pPr>
              <a:r>
                <a:rPr lang="en-US" sz="4400" b="1" spc="300" dirty="0" smtClean="0">
                  <a:solidFill>
                    <a:schemeClr val="tx1"/>
                  </a:solidFill>
                  <a:latin typeface="Acherus Grotesque Extra" panose="02000505000000020004" pitchFamily="50" charset="0"/>
                </a:rPr>
                <a:t>AGENDA</a:t>
              </a:r>
              <a:endParaRPr lang="en-US" sz="4400" spc="300" dirty="0">
                <a:solidFill>
                  <a:schemeClr val="tx1"/>
                </a:solidFill>
                <a:latin typeface="Acherus Grotesque Extra" panose="02000505000000020004" pitchFamily="50" charset="0"/>
              </a:endParaRPr>
            </a:p>
          </p:txBody>
        </p:sp>
        <p:pic>
          <p:nvPicPr>
            <p:cNvPr id="224" name="pasted-image.pdf" descr="pasted-image.pdf"/>
            <p:cNvPicPr>
              <a:picLocks noChangeAspect="1"/>
            </p:cNvPicPr>
            <p:nvPr/>
          </p:nvPicPr>
          <p:blipFill>
            <a:blip r:embed="rId3">
              <a:extLst/>
            </a:blip>
            <a:stretch>
              <a:fillRect/>
            </a:stretch>
          </p:blipFill>
          <p:spPr>
            <a:xfrm>
              <a:off x="1457569" y="2093829"/>
              <a:ext cx="225519" cy="225519"/>
            </a:xfrm>
            <a:prstGeom prst="rect">
              <a:avLst/>
            </a:prstGeom>
            <a:ln w="12700">
              <a:miter lim="400000"/>
            </a:ln>
          </p:spPr>
        </p:pic>
      </p:grpSp>
      <p:sp>
        <p:nvSpPr>
          <p:cNvPr id="17" name="TextBox 20"/>
          <p:cNvSpPr/>
          <p:nvPr/>
        </p:nvSpPr>
        <p:spPr>
          <a:xfrm>
            <a:off x="5116102" y="1334743"/>
            <a:ext cx="6453486" cy="418576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lvl1pPr>
              <a:defRPr sz="1400">
                <a:solidFill>
                  <a:srgbClr val="585C5E"/>
                </a:solidFill>
                <a:latin typeface="Crimson Text Roman"/>
                <a:ea typeface="Crimson Text Roman"/>
                <a:cs typeface="Crimson Text Roman"/>
                <a:sym typeface="Crimson Text Roman"/>
              </a:defRPr>
            </a:lvl1pPr>
          </a:lstStyle>
          <a:p>
            <a:pPr marL="285750" indent="-285750">
              <a:spcAft>
                <a:spcPts val="3600"/>
              </a:spcAft>
              <a:buClr>
                <a:schemeClr val="accent2"/>
              </a:buClr>
              <a:buSzPct val="70000"/>
              <a:buFont typeface="Wingdings" charset="2"/>
              <a:buChar char="§"/>
            </a:pPr>
            <a:r>
              <a:rPr lang="en-US" sz="4000" b="1" dirty="0" smtClean="0">
                <a:solidFill>
                  <a:srgbClr val="000000"/>
                </a:solidFill>
              </a:rPr>
              <a:t>How do donor-advised funds work?</a:t>
            </a:r>
          </a:p>
          <a:p>
            <a:pPr marL="285750" indent="-285750">
              <a:spcAft>
                <a:spcPts val="3600"/>
              </a:spcAft>
              <a:buClr>
                <a:schemeClr val="accent2"/>
              </a:buClr>
              <a:buSzPct val="70000"/>
              <a:buFont typeface="Wingdings" charset="2"/>
              <a:buChar char="§"/>
            </a:pPr>
            <a:r>
              <a:rPr lang="en-US" sz="4000" b="1" dirty="0" smtClean="0">
                <a:solidFill>
                  <a:srgbClr val="000000"/>
                </a:solidFill>
              </a:rPr>
              <a:t>Why are they important</a:t>
            </a:r>
            <a:r>
              <a:rPr lang="en-US" sz="4200" b="1" dirty="0" smtClean="0">
                <a:solidFill>
                  <a:srgbClr val="000000"/>
                </a:solidFill>
              </a:rPr>
              <a:t>?</a:t>
            </a:r>
          </a:p>
          <a:p>
            <a:pPr marL="285750" indent="-285750">
              <a:spcAft>
                <a:spcPts val="700"/>
              </a:spcAft>
              <a:buClr>
                <a:schemeClr val="accent2"/>
              </a:buClr>
              <a:buSzPct val="70000"/>
              <a:buFont typeface="Wingdings" charset="2"/>
              <a:buChar char="§"/>
            </a:pPr>
            <a:r>
              <a:rPr lang="en-US" sz="4200" b="1" dirty="0" smtClean="0">
                <a:solidFill>
                  <a:srgbClr val="000000"/>
                </a:solidFill>
              </a:rPr>
              <a:t>How can advisors help their clients?</a:t>
            </a:r>
            <a:endParaRPr lang="en-US" sz="4200" b="1" dirty="0">
              <a:solidFill>
                <a:srgbClr val="000000"/>
              </a:solidFill>
            </a:endParaRPr>
          </a:p>
        </p:txBody>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2978813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Technology</a:t>
            </a:r>
            <a:endParaRPr sz="4000" b="1" spc="300" dirty="0">
              <a:latin typeface="Acherus Grotesque Extra" panose="02000505000000020004" pitchFamily="50" charset="0"/>
            </a:endParaRPr>
          </a:p>
        </p:txBody>
      </p:sp>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1067261" y="1716258"/>
            <a:ext cx="4894452" cy="4483775"/>
          </a:xfrm>
        </p:spPr>
      </p:pic>
    </p:spTree>
    <p:extLst>
      <p:ext uri="{BB962C8B-B14F-4D97-AF65-F5344CB8AC3E}">
        <p14:creationId xmlns:p14="http://schemas.microsoft.com/office/powerpoint/2010/main" val="306448618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Guidance</a:t>
            </a:r>
          </a:p>
          <a:p>
            <a:r>
              <a:rPr lang="en-US" sz="4000" b="1" spc="300" dirty="0" smtClean="0">
                <a:latin typeface="Acherus Grotesque Extra" panose="02000505000000020004" pitchFamily="50" charset="0"/>
              </a:rPr>
              <a:t>and</a:t>
            </a:r>
          </a:p>
          <a:p>
            <a:r>
              <a:rPr lang="en-US" sz="4000" b="1" spc="300" dirty="0" smtClean="0">
                <a:latin typeface="Acherus Grotesque Extra" panose="02000505000000020004" pitchFamily="50" charset="0"/>
              </a:rPr>
              <a:t>Relationships</a:t>
            </a:r>
            <a:endParaRPr sz="4000" b="1" spc="300" dirty="0">
              <a:latin typeface="Acherus Grotesque Extra" panose="02000505000000020004" pitchFamily="50" charset="0"/>
            </a:endParaRPr>
          </a:p>
        </p:txBody>
      </p:sp>
      <p:pic>
        <p:nvPicPr>
          <p:cNvPr id="7" name="Picture Placeholder 6"/>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tretch>
            <a:fillRect/>
          </a:stretch>
        </p:blipFill>
        <p:spPr>
          <a:xfrm>
            <a:off x="849237" y="1922647"/>
            <a:ext cx="5351858" cy="3906691"/>
          </a:xfrm>
        </p:spPr>
      </p:pic>
    </p:spTree>
    <p:extLst>
      <p:ext uri="{BB962C8B-B14F-4D97-AF65-F5344CB8AC3E}">
        <p14:creationId xmlns:p14="http://schemas.microsoft.com/office/powerpoint/2010/main" val="236223406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Investments</a:t>
            </a:r>
            <a:endParaRPr sz="4000" b="1" spc="300" dirty="0">
              <a:latin typeface="Acherus Grotesque Extra" panose="02000505000000020004" pitchFamily="50" charset="0"/>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722516" y="1922647"/>
            <a:ext cx="5715000" cy="3200400"/>
          </a:xfrm>
        </p:spPr>
      </p:pic>
    </p:spTree>
    <p:extLst>
      <p:ext uri="{BB962C8B-B14F-4D97-AF65-F5344CB8AC3E}">
        <p14:creationId xmlns:p14="http://schemas.microsoft.com/office/powerpoint/2010/main" val="321531832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Assets Accepted</a:t>
            </a:r>
            <a:endParaRPr sz="4000" b="1" spc="300" dirty="0">
              <a:latin typeface="Acherus Grotesque Extra" panose="02000505000000020004" pitchFamily="50" charset="0"/>
            </a:endParaRPr>
          </a:p>
        </p:txBody>
      </p:sp>
      <p:pic>
        <p:nvPicPr>
          <p:cNvPr id="14" name="Picture 13" descr="File:Factory 1b.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895" y="705123"/>
            <a:ext cx="1778794" cy="1463040"/>
          </a:xfrm>
          <a:prstGeom prst="rect">
            <a:avLst/>
          </a:prstGeom>
        </p:spPr>
      </p:pic>
      <p:pic>
        <p:nvPicPr>
          <p:cNvPr id="16" name="Picture Placeholder 15" descr="House | Free Stock Photo | Illustration of a house | # 14481"/>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tretch>
            <a:fillRect/>
          </a:stretch>
        </p:blipFill>
        <p:spPr>
          <a:xfrm>
            <a:off x="2104562" y="4740355"/>
            <a:ext cx="1525459" cy="128853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5923" y="2669738"/>
            <a:ext cx="2857500" cy="1600200"/>
          </a:xfrm>
          <a:prstGeom prst="rect">
            <a:avLst/>
          </a:prstGeom>
        </p:spPr>
      </p:pic>
    </p:spTree>
    <p:extLst>
      <p:ext uri="{BB962C8B-B14F-4D97-AF65-F5344CB8AC3E}">
        <p14:creationId xmlns:p14="http://schemas.microsoft.com/office/powerpoint/2010/main" val="22818238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830234"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Minimum Gift and</a:t>
            </a:r>
          </a:p>
          <a:p>
            <a:r>
              <a:rPr lang="en-US" sz="4000" b="1" spc="300" dirty="0" smtClean="0">
                <a:latin typeface="Acherus Grotesque Extra" panose="02000505000000020004" pitchFamily="50" charset="0"/>
              </a:rPr>
              <a:t>Minimum Grant</a:t>
            </a:r>
            <a:endParaRPr sz="4000" b="1" spc="300" dirty="0">
              <a:latin typeface="Acherus Grotesque Extra" panose="02000505000000020004" pitchFamily="50" charset="0"/>
            </a:endParaRPr>
          </a:p>
        </p:txBody>
      </p:sp>
      <p:sp>
        <p:nvSpPr>
          <p:cNvPr id="2" name="Picture Placeholder 1"/>
          <p:cNvSpPr>
            <a:spLocks noGrp="1"/>
          </p:cNvSpPr>
          <p:nvPr>
            <p:ph type="pic" sz="quarter" idx="10"/>
          </p:nvPr>
        </p:nvSpPr>
        <p:spPr/>
      </p:sp>
      <p:pic>
        <p:nvPicPr>
          <p:cNvPr id="3" name="Picture 2"/>
          <p:cNvPicPr>
            <a:picLocks noChangeAspect="1"/>
          </p:cNvPicPr>
          <p:nvPr/>
        </p:nvPicPr>
        <p:blipFill>
          <a:blip r:embed="rId5"/>
          <a:stretch>
            <a:fillRect/>
          </a:stretch>
        </p:blipFill>
        <p:spPr>
          <a:xfrm>
            <a:off x="904351" y="657224"/>
            <a:ext cx="4352925" cy="5743575"/>
          </a:xfrm>
          <a:prstGeom prst="rect">
            <a:avLst/>
          </a:prstGeom>
        </p:spPr>
      </p:pic>
    </p:spTree>
    <p:extLst>
      <p:ext uri="{BB962C8B-B14F-4D97-AF65-F5344CB8AC3E}">
        <p14:creationId xmlns:p14="http://schemas.microsoft.com/office/powerpoint/2010/main" val="238798730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dirty="0" smtClean="0">
                <a:solidFill>
                  <a:schemeClr val="tx1"/>
                </a:solidFill>
                <a:latin typeface="Acherus Grotesque Black" panose="02000505000000020004" pitchFamily="2" charset="0"/>
              </a:rPr>
              <a:t>How to help</a:t>
            </a:r>
          </a:p>
          <a:p>
            <a:pPr algn="ctr"/>
            <a:r>
              <a:rPr lang="en-US" sz="4800" spc="600" dirty="0" smtClean="0">
                <a:solidFill>
                  <a:schemeClr val="tx1"/>
                </a:solidFill>
                <a:latin typeface="Acherus Grotesque Black" panose="02000505000000020004" pitchFamily="2" charset="0"/>
              </a:rPr>
              <a:t>clients with</a:t>
            </a:r>
          </a:p>
          <a:p>
            <a:pPr algn="ctr"/>
            <a:r>
              <a:rPr lang="en-US" sz="4800" spc="600" dirty="0" smtClean="0">
                <a:solidFill>
                  <a:schemeClr val="tx1"/>
                </a:solidFill>
                <a:latin typeface="Acherus Grotesque Black" panose="02000505000000020004" pitchFamily="2" charset="0"/>
              </a:rPr>
              <a:t>existing DAFs?</a:t>
            </a:r>
            <a:endParaRPr sz="4800"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164216693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Pledges</a:t>
            </a:r>
            <a:endParaRPr sz="4000" b="1" spc="300" dirty="0">
              <a:latin typeface="Acherus Grotesque Extra" panose="02000505000000020004" pitchFamily="50" charset="0"/>
            </a:endParaRPr>
          </a:p>
        </p:txBody>
      </p:sp>
      <p:sp>
        <p:nvSpPr>
          <p:cNvPr id="4" name="Picture Placeholder 3"/>
          <p:cNvSpPr>
            <a:spLocks noGrp="1"/>
          </p:cNvSpPr>
          <p:nvPr>
            <p:ph type="pic" sz="quarter" idx="10"/>
          </p:nvPr>
        </p:nvSpPr>
        <p:spPr/>
      </p:sp>
      <p:pic>
        <p:nvPicPr>
          <p:cNvPr id="8" name="Picture 7"/>
          <p:cNvPicPr>
            <a:picLocks noChangeAspect="1"/>
          </p:cNvPicPr>
          <p:nvPr/>
        </p:nvPicPr>
        <p:blipFill>
          <a:blip r:embed="rId5"/>
          <a:stretch>
            <a:fillRect/>
          </a:stretch>
        </p:blipFill>
        <p:spPr>
          <a:xfrm>
            <a:off x="644550" y="1704279"/>
            <a:ext cx="5066348" cy="3531870"/>
          </a:xfrm>
          <a:prstGeom prst="rect">
            <a:avLst/>
          </a:prstGeom>
        </p:spPr>
      </p:pic>
    </p:spTree>
    <p:extLst>
      <p:ext uri="{BB962C8B-B14F-4D97-AF65-F5344CB8AC3E}">
        <p14:creationId xmlns:p14="http://schemas.microsoft.com/office/powerpoint/2010/main" val="3261392091"/>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Quid pro quo gifts</a:t>
            </a:r>
            <a:endParaRPr sz="4000" b="1" spc="300" dirty="0">
              <a:latin typeface="Acherus Grotesque Extra" panose="02000505000000020004" pitchFamily="50"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2835" y="538876"/>
            <a:ext cx="3143250" cy="2091690"/>
          </a:xfrm>
          <a:prstGeom prst="rect">
            <a:avLst/>
          </a:prstGeom>
        </p:spPr>
      </p:pic>
      <p:pic>
        <p:nvPicPr>
          <p:cNvPr id="6" name="Picture Placeholder 5"/>
          <p:cNvPicPr>
            <a:picLocks noGrp="1" noChangeAspect="1"/>
          </p:cNvPicPr>
          <p:nvPr>
            <p:ph type="pic" sz="quarter" idx="10"/>
          </p:nvPr>
        </p:nvPicPr>
        <p:blipFill>
          <a:blip r:embed="rId6">
            <a:extLst>
              <a:ext uri="{28A0092B-C50C-407E-A947-70E740481C1C}">
                <a14:useLocalDpi xmlns:a14="http://schemas.microsoft.com/office/drawing/2010/main" val="0"/>
              </a:ext>
            </a:extLst>
          </a:blip>
          <a:stretch>
            <a:fillRect/>
          </a:stretch>
        </p:blipFill>
        <p:spPr>
          <a:xfrm>
            <a:off x="1657130" y="2974267"/>
            <a:ext cx="2994660" cy="975360"/>
          </a:xfr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9960" y="4240948"/>
            <a:ext cx="3429000" cy="1920240"/>
          </a:xfrm>
          <a:prstGeom prst="rect">
            <a:avLst/>
          </a:prstGeom>
        </p:spPr>
      </p:pic>
    </p:spTree>
    <p:extLst>
      <p:ext uri="{BB962C8B-B14F-4D97-AF65-F5344CB8AC3E}">
        <p14:creationId xmlns:p14="http://schemas.microsoft.com/office/powerpoint/2010/main" val="2864522763"/>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Qualified</a:t>
            </a:r>
          </a:p>
          <a:p>
            <a:r>
              <a:rPr lang="en-US" sz="4000" b="1" spc="300" dirty="0" smtClean="0">
                <a:latin typeface="Acherus Grotesque Extra" panose="02000505000000020004" pitchFamily="50" charset="0"/>
              </a:rPr>
              <a:t>Charitable</a:t>
            </a:r>
          </a:p>
          <a:p>
            <a:r>
              <a:rPr lang="en-US" sz="4000" b="1" spc="300" dirty="0" smtClean="0">
                <a:latin typeface="Acherus Grotesque Extra" panose="02000505000000020004" pitchFamily="50" charset="0"/>
              </a:rPr>
              <a:t>Distributions</a:t>
            </a:r>
            <a:endParaRPr sz="4000" b="1" spc="300" dirty="0">
              <a:latin typeface="Acherus Grotesque Extra" panose="02000505000000020004" pitchFamily="50" charset="0"/>
            </a:endParaRPr>
          </a:p>
        </p:txBody>
      </p:sp>
      <p:pic>
        <p:nvPicPr>
          <p:cNvPr id="2" name="Picture Placeholder 1"/>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35163" y="1863468"/>
            <a:ext cx="5749290" cy="2686050"/>
          </a:xfrm>
        </p:spPr>
      </p:pic>
    </p:spTree>
    <p:extLst>
      <p:ext uri="{BB962C8B-B14F-4D97-AF65-F5344CB8AC3E}">
        <p14:creationId xmlns:p14="http://schemas.microsoft.com/office/powerpoint/2010/main" val="4152143498"/>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7078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Successors</a:t>
            </a:r>
            <a:endParaRPr sz="4000" b="1" spc="300" dirty="0">
              <a:latin typeface="Acherus Grotesque Extra" panose="02000505000000020004" pitchFamily="50" charset="0"/>
            </a:endParaRPr>
          </a:p>
        </p:txBody>
      </p:sp>
      <p:pic>
        <p:nvPicPr>
          <p:cNvPr id="5" name="Picture Placeholder 4"/>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819813" y="1922647"/>
            <a:ext cx="5486400" cy="3657600"/>
          </a:xfrm>
        </p:spPr>
      </p:pic>
    </p:spTree>
    <p:extLst>
      <p:ext uri="{BB962C8B-B14F-4D97-AF65-F5344CB8AC3E}">
        <p14:creationId xmlns:p14="http://schemas.microsoft.com/office/powerpoint/2010/main" val="134491262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dirty="0" smtClean="0">
                <a:solidFill>
                  <a:schemeClr val="tx1"/>
                </a:solidFill>
                <a:latin typeface="Acherus Grotesque Black" panose="02000505000000020004" pitchFamily="2" charset="0"/>
              </a:rPr>
              <a:t>How do</a:t>
            </a:r>
          </a:p>
          <a:p>
            <a:pPr algn="ctr"/>
            <a:r>
              <a:rPr lang="en-US" sz="4800" spc="600" dirty="0" smtClean="0">
                <a:solidFill>
                  <a:schemeClr val="tx1"/>
                </a:solidFill>
                <a:latin typeface="Acherus Grotesque Black" panose="02000505000000020004" pitchFamily="2" charset="0"/>
              </a:rPr>
              <a:t>donor-advised funds work?</a:t>
            </a:r>
            <a:endParaRPr sz="4800"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2869110181"/>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0" name="vt94497_201333610000001.jpg" descr="vt94497_201333610000001.jpg"/>
          <p:cNvPicPr>
            <a:picLocks noChangeAspect="1"/>
          </p:cNvPicPr>
          <p:nvPr/>
        </p:nvPicPr>
        <p:blipFill rotWithShape="1">
          <a:blip r:embed="rId3">
            <a:extLst/>
          </a:blip>
          <a:srcRect l="19862" t="15796" r="21710"/>
          <a:stretch/>
        </p:blipFill>
        <p:spPr>
          <a:xfrm>
            <a:off x="0" y="0"/>
            <a:ext cx="0" cy="0"/>
          </a:xfrm>
          <a:prstGeom prst="rect">
            <a:avLst/>
          </a:prstGeom>
          <a:ln w="12700">
            <a:miter lim="400000"/>
          </a:ln>
        </p:spPr>
      </p:pic>
      <p:pic>
        <p:nvPicPr>
          <p:cNvPr id="224" name="pasted-image.pdf" descr="pasted-image.pdf"/>
          <p:cNvPicPr>
            <a:picLocks noChangeAspect="1"/>
          </p:cNvPicPr>
          <p:nvPr/>
        </p:nvPicPr>
        <p:blipFill>
          <a:blip r:embed="rId4">
            <a:extLst/>
          </a:blip>
          <a:stretch>
            <a:fillRect/>
          </a:stretch>
        </p:blipFill>
        <p:spPr>
          <a:xfrm>
            <a:off x="6673850" y="1922647"/>
            <a:ext cx="229039" cy="229039"/>
          </a:xfrm>
          <a:prstGeom prst="rect">
            <a:avLst/>
          </a:prstGeom>
          <a:ln w="12700">
            <a:miter lim="400000"/>
          </a:ln>
        </p:spPr>
      </p:pic>
      <p:sp>
        <p:nvSpPr>
          <p:cNvPr id="10" name="Straight Connector 16">
            <a:extLst>
              <a:ext uri="{FF2B5EF4-FFF2-40B4-BE49-F238E27FC236}">
                <a16:creationId xmlns:a16="http://schemas.microsoft.com/office/drawing/2014/main" id="{99E7A927-A8D2-F445-9483-9FEB580C7105}"/>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1" name="Straight Connector 16">
            <a:extLst>
              <a:ext uri="{FF2B5EF4-FFF2-40B4-BE49-F238E27FC236}">
                <a16:creationId xmlns:a16="http://schemas.microsoft.com/office/drawing/2014/main" id="{B04CFB0D-6775-2A40-8EE7-2366AE24DCE0}"/>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2" name="Straight Connector 16">
            <a:extLst>
              <a:ext uri="{FF2B5EF4-FFF2-40B4-BE49-F238E27FC236}">
                <a16:creationId xmlns:a16="http://schemas.microsoft.com/office/drawing/2014/main" id="{2E3188B1-8B3D-454C-82BF-0D97C700EBE8}"/>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13" name="Straight Connector 16">
            <a:extLst>
              <a:ext uri="{FF2B5EF4-FFF2-40B4-BE49-F238E27FC236}">
                <a16:creationId xmlns:a16="http://schemas.microsoft.com/office/drawing/2014/main" id="{B11501F7-FD99-BD4E-8089-7B2BAC2A02AF}"/>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15" name="TextBox 5">
            <a:extLst>
              <a:ext uri="{FF2B5EF4-FFF2-40B4-BE49-F238E27FC236}">
                <a16:creationId xmlns:a16="http://schemas.microsoft.com/office/drawing/2014/main" id="{9CE35B8A-AB7E-ED4D-A991-1B6F5B0F3F0F}"/>
              </a:ext>
            </a:extLst>
          </p:cNvPr>
          <p:cNvSpPr/>
          <p:nvPr/>
        </p:nvSpPr>
        <p:spPr>
          <a:xfrm>
            <a:off x="6902889" y="1990351"/>
            <a:ext cx="4559893" cy="132343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a:ea typeface="Acherus Grotesque"/>
                <a:cs typeface="Acherus Grotesque"/>
                <a:sym typeface="Acherus Grotesque"/>
              </a:defRPr>
            </a:lvl1pPr>
          </a:lstStyle>
          <a:p>
            <a:r>
              <a:rPr lang="en-US" sz="4000" b="1" spc="300" dirty="0" smtClean="0">
                <a:latin typeface="Acherus Grotesque Extra" panose="02000505000000020004" pitchFamily="50" charset="0"/>
              </a:rPr>
              <a:t>Beneficiary</a:t>
            </a:r>
          </a:p>
          <a:p>
            <a:r>
              <a:rPr lang="en-US" sz="4000" b="1" spc="300" dirty="0" smtClean="0">
                <a:latin typeface="Acherus Grotesque Extra" panose="02000505000000020004" pitchFamily="50" charset="0"/>
              </a:rPr>
              <a:t>Designations</a:t>
            </a:r>
            <a:endParaRPr sz="4000" b="1" spc="300" dirty="0">
              <a:latin typeface="Acherus Grotesque Extra" panose="02000505000000020004" pitchFamily="50" charset="0"/>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81215" y="1828800"/>
            <a:ext cx="5715000" cy="3806190"/>
          </a:xfrm>
        </p:spPr>
      </p:pic>
    </p:spTree>
    <p:extLst>
      <p:ext uri="{BB962C8B-B14F-4D97-AF65-F5344CB8AC3E}">
        <p14:creationId xmlns:p14="http://schemas.microsoft.com/office/powerpoint/2010/main" val="135212727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3386869" y="2980509"/>
            <a:ext cx="5418262" cy="89698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pc="600" dirty="0" smtClean="0">
                <a:solidFill>
                  <a:schemeClr val="tx1"/>
                </a:solidFill>
                <a:latin typeface="Acherus Grotesque Black" panose="02000505000000020004" pitchFamily="2" charset="0"/>
              </a:rPr>
              <a:t>QUESTIONS?</a:t>
            </a:r>
            <a:endParaRPr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3678916738"/>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a:xfrm>
            <a:off x="-169887" y="0"/>
            <a:ext cx="12192000" cy="6858000"/>
          </a:xfrm>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1701141" y="1418234"/>
            <a:ext cx="33518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smtClean="0">
                <a:ln>
                  <a:noFill/>
                </a:ln>
                <a:solidFill>
                  <a:srgbClr val="861F41"/>
                </a:solidFill>
                <a:effectLst/>
                <a:latin typeface="Acherus Grotesque Extra" panose="02000505000000020004" pitchFamily="50" charset="0"/>
              </a:rPr>
              <a:t>1,285,801</a:t>
            </a:r>
            <a:endParaRPr kumimoji="0" lang="en-US" altLang="en-US" sz="60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7489045" y="1470026"/>
            <a:ext cx="32749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6000" b="1" dirty="0" smtClean="0">
                <a:solidFill>
                  <a:srgbClr val="861F41"/>
                </a:solidFill>
                <a:latin typeface="Acherus Grotesque Extra" panose="02000505000000020004" pitchFamily="50" charset="0"/>
              </a:rPr>
              <a:t>$182,842</a:t>
            </a:r>
            <a:endParaRPr lang="en-US" altLang="en-US" sz="6000" dirty="0">
              <a:latin typeface="Acherus Grotesque Extra" panose="02000505000000020004" pitchFamily="50" charset="0"/>
            </a:endParaRPr>
          </a:p>
        </p:txBody>
      </p:sp>
      <p:sp>
        <p:nvSpPr>
          <p:cNvPr id="13" name="Rectangle 9"/>
          <p:cNvSpPr>
            <a:spLocks noChangeArrowheads="1"/>
          </p:cNvSpPr>
          <p:nvPr/>
        </p:nvSpPr>
        <p:spPr bwMode="auto">
          <a:xfrm>
            <a:off x="1701142" y="2914212"/>
            <a:ext cx="3351880" cy="257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lgn="ctr">
              <a:buClr>
                <a:srgbClr val="E87731"/>
              </a:buClr>
            </a:pPr>
            <a:r>
              <a:rPr lang="en-US" altLang="en-US" sz="5400" dirty="0">
                <a:solidFill>
                  <a:srgbClr val="000000"/>
                </a:solidFill>
                <a:latin typeface="Acherus Grotesque Extra" panose="02000505000000020004" pitchFamily="50" charset="0"/>
              </a:rPr>
              <a:t>Number of DAF Accounts</a:t>
            </a:r>
          </a:p>
        </p:txBody>
      </p:sp>
      <p:sp>
        <p:nvSpPr>
          <p:cNvPr id="15" name="Rectangle 11"/>
          <p:cNvSpPr>
            <a:spLocks noChangeArrowheads="1"/>
          </p:cNvSpPr>
          <p:nvPr/>
        </p:nvSpPr>
        <p:spPr bwMode="auto">
          <a:xfrm>
            <a:off x="7489045" y="2914212"/>
            <a:ext cx="3274935" cy="257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ct val="0"/>
              </a:spcBef>
              <a:spcAft>
                <a:spcPct val="0"/>
              </a:spcAft>
              <a:buClr>
                <a:srgbClr val="E87731"/>
              </a:buClr>
              <a:buSzTx/>
              <a:tabLst/>
            </a:pPr>
            <a:r>
              <a:rPr kumimoji="0" lang="en-US" altLang="en-US" sz="5400" b="0" i="0" u="none" strike="noStrike" cap="none" normalizeH="0" baseline="0" dirty="0" smtClean="0">
                <a:ln>
                  <a:noFill/>
                </a:ln>
                <a:solidFill>
                  <a:srgbClr val="000000"/>
                </a:solidFill>
                <a:effectLst/>
                <a:latin typeface="Acherus Grotesque Extra" panose="02000505000000020004" pitchFamily="50" charset="0"/>
              </a:rPr>
              <a:t>Average</a:t>
            </a:r>
          </a:p>
          <a:p>
            <a:pPr marR="0" lvl="0" algn="ctr" defTabSz="914400" rtl="0" eaLnBrk="0" fontAlgn="base" latinLnBrk="0" hangingPunct="0">
              <a:lnSpc>
                <a:spcPct val="100000"/>
              </a:lnSpc>
              <a:spcBef>
                <a:spcPct val="0"/>
              </a:spcBef>
              <a:spcAft>
                <a:spcPct val="0"/>
              </a:spcAft>
              <a:buClr>
                <a:srgbClr val="E87731"/>
              </a:buClr>
              <a:buSzTx/>
              <a:tabLst/>
            </a:pPr>
            <a:r>
              <a:rPr lang="en-US" altLang="en-US" sz="5400" dirty="0" smtClean="0">
                <a:solidFill>
                  <a:srgbClr val="000000"/>
                </a:solidFill>
                <a:latin typeface="Acherus Grotesque Extra" panose="02000505000000020004" pitchFamily="50" charset="0"/>
              </a:rPr>
              <a:t>DAF</a:t>
            </a:r>
          </a:p>
          <a:p>
            <a:pPr marR="0" lvl="0" algn="ctr" defTabSz="914400" rtl="0" eaLnBrk="0" fontAlgn="base" latinLnBrk="0" hangingPunct="0">
              <a:lnSpc>
                <a:spcPct val="100000"/>
              </a:lnSpc>
              <a:spcBef>
                <a:spcPct val="0"/>
              </a:spcBef>
              <a:spcAft>
                <a:spcPct val="0"/>
              </a:spcAft>
              <a:buClr>
                <a:srgbClr val="E87731"/>
              </a:buClr>
              <a:buSzTx/>
              <a:tabLst/>
            </a:pPr>
            <a:r>
              <a:rPr kumimoji="0" lang="en-US" altLang="en-US" sz="5400" b="0" i="0" u="none" strike="noStrike" cap="none" normalizeH="0" baseline="0" dirty="0" smtClean="0">
                <a:ln>
                  <a:noFill/>
                </a:ln>
                <a:solidFill>
                  <a:srgbClr val="000000"/>
                </a:solidFill>
                <a:effectLst/>
                <a:latin typeface="Acherus Grotesque Extra" panose="02000505000000020004" pitchFamily="50" charset="0"/>
              </a:rPr>
              <a:t>Size</a:t>
            </a: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TextBox 20"/>
          <p:cNvSpPr txBox="1"/>
          <p:nvPr/>
        </p:nvSpPr>
        <p:spPr>
          <a:xfrm>
            <a:off x="668338" y="6093024"/>
            <a:ext cx="525777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Crimson Text Roman"/>
                <a:sym typeface="Calibri"/>
              </a:rPr>
              <a:t>Source: National Philanthropic</a:t>
            </a:r>
            <a:r>
              <a:rPr kumimoji="0" lang="en-US" sz="1400" b="0" i="0" u="none" strike="noStrike" cap="none" spc="0" normalizeH="0" dirty="0" smtClean="0">
                <a:ln>
                  <a:noFill/>
                </a:ln>
                <a:solidFill>
                  <a:srgbClr val="000000"/>
                </a:solidFill>
                <a:effectLst/>
                <a:uFillTx/>
                <a:latin typeface="Crimson Text Roman"/>
                <a:sym typeface="Calibri"/>
              </a:rPr>
              <a:t> Trust 2022 DAF Report</a:t>
            </a:r>
          </a:p>
        </p:txBody>
      </p:sp>
    </p:spTree>
    <p:extLst>
      <p:ext uri="{BB962C8B-B14F-4D97-AF65-F5344CB8AC3E}">
        <p14:creationId xmlns:p14="http://schemas.microsoft.com/office/powerpoint/2010/main" val="2428981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VT-grid-02.png" descr="VT-grid-02.png">
            <a:extLst>
              <a:ext uri="{FF2B5EF4-FFF2-40B4-BE49-F238E27FC236}">
                <a16:creationId xmlns:a16="http://schemas.microsoft.com/office/drawing/2014/main" id="{268AD2E3-5253-F44E-999B-FEC9D66567A5}"/>
              </a:ext>
            </a:extLst>
          </p:cNvPr>
          <p:cNvPicPr>
            <a:picLocks noChangeAspect="1"/>
          </p:cNvPicPr>
          <p:nvPr/>
        </p:nvPicPr>
        <p:blipFill>
          <a:blip r:embed="rId3">
            <a:alphaModFix amt="25000"/>
            <a:extLst/>
          </a:blip>
          <a:stretch>
            <a:fillRect/>
          </a:stretch>
        </p:blipFill>
        <p:spPr>
          <a:xfrm>
            <a:off x="-553992" y="-491964"/>
            <a:ext cx="12312012" cy="7965035"/>
          </a:xfrm>
          <a:prstGeom prst="rect">
            <a:avLst/>
          </a:prstGeom>
          <a:ln w="12700">
            <a:miter lim="400000"/>
          </a:ln>
        </p:spPr>
      </p:pic>
      <p:sp>
        <p:nvSpPr>
          <p:cNvPr id="32" name="Rectangle 31">
            <a:extLst>
              <a:ext uri="{FF2B5EF4-FFF2-40B4-BE49-F238E27FC236}">
                <a16:creationId xmlns:a16="http://schemas.microsoft.com/office/drawing/2014/main" id="{166EC201-57BB-A149-A018-96B2B4585679}"/>
              </a:ext>
            </a:extLst>
          </p:cNvPr>
          <p:cNvSpPr/>
          <p:nvPr/>
        </p:nvSpPr>
        <p:spPr>
          <a:xfrm>
            <a:off x="1463040" y="2286000"/>
            <a:ext cx="9326880" cy="365760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accent1"/>
              </a:solidFill>
              <a:effectLst/>
              <a:uFillTx/>
              <a:latin typeface="+mj-lt"/>
              <a:ea typeface="+mj-ea"/>
              <a:cs typeface="+mj-cs"/>
              <a:sym typeface="Calibri"/>
            </a:endParaRPr>
          </a:p>
        </p:txBody>
      </p:sp>
      <p:cxnSp>
        <p:nvCxnSpPr>
          <p:cNvPr id="33" name="Straight Connector 32">
            <a:extLst>
              <a:ext uri="{FF2B5EF4-FFF2-40B4-BE49-F238E27FC236}">
                <a16:creationId xmlns:a16="http://schemas.microsoft.com/office/drawing/2014/main" id="{F6FB6F25-CF98-6541-8251-CB2CD3738726}"/>
              </a:ext>
            </a:extLst>
          </p:cNvPr>
          <p:cNvCxnSpPr/>
          <p:nvPr/>
        </p:nvCxnSpPr>
        <p:spPr>
          <a:xfrm flipV="1">
            <a:off x="830461" y="704344"/>
            <a:ext cx="914400" cy="818147"/>
          </a:xfrm>
          <a:prstGeom prst="line">
            <a:avLst/>
          </a:prstGeom>
          <a:noFill/>
          <a:ln w="19050" cap="flat">
            <a:solidFill>
              <a:schemeClr val="accent2"/>
            </a:solidFill>
            <a:prstDash val="solid"/>
            <a:miter lim="800000"/>
          </a:ln>
          <a:effectLst/>
          <a:sp3d/>
        </p:spPr>
        <p:style>
          <a:lnRef idx="0">
            <a:scrgbClr r="0" g="0" b="0"/>
          </a:lnRef>
          <a:fillRef idx="0">
            <a:scrgbClr r="0" g="0" b="0"/>
          </a:fillRef>
          <a:effectRef idx="0">
            <a:scrgbClr r="0" g="0" b="0"/>
          </a:effectRef>
          <a:fontRef idx="none"/>
        </p:style>
      </p:cxnSp>
      <p:sp>
        <p:nvSpPr>
          <p:cNvPr id="35" name="Rectangle 34">
            <a:extLst>
              <a:ext uri="{FF2B5EF4-FFF2-40B4-BE49-F238E27FC236}">
                <a16:creationId xmlns:a16="http://schemas.microsoft.com/office/drawing/2014/main" id="{32C26EFC-3F1D-EE44-A662-DF69A4908FAA}"/>
              </a:ext>
            </a:extLst>
          </p:cNvPr>
          <p:cNvSpPr/>
          <p:nvPr/>
        </p:nvSpPr>
        <p:spPr>
          <a:xfrm>
            <a:off x="1461815" y="1257300"/>
            <a:ext cx="5421585" cy="546100"/>
          </a:xfrm>
          <a:prstGeom prst="rect">
            <a:avLst/>
          </a:prstGeom>
          <a:noFill/>
          <a:ln w="12700">
            <a:miter lim="400000"/>
          </a:ln>
          <a:extLst>
            <a:ext uri="{C572A759-6A51-4108-AA02-DFA0A04FC94B}">
              <ma14:wrappingTextBoxFlag xmlns:ma14="http://schemas.microsoft.com/office/mac/drawingml/2011/main" xmlns="" val="1"/>
            </a:ext>
          </a:extLst>
        </p:spPr>
        <p:txBody>
          <a:bodyPr lIns="45719" rIns="45719" rtlCol="0" anchor="ctr">
            <a:spAutoFit/>
          </a:bodyPr>
          <a:lstStyle/>
          <a:p>
            <a:pPr algn="ctr"/>
            <a:endParaRPr lang="en-US" dirty="0"/>
          </a:p>
        </p:txBody>
      </p:sp>
      <p:sp>
        <p:nvSpPr>
          <p:cNvPr id="36" name="SECTION TITLE">
            <a:extLst>
              <a:ext uri="{FF2B5EF4-FFF2-40B4-BE49-F238E27FC236}">
                <a16:creationId xmlns:a16="http://schemas.microsoft.com/office/drawing/2014/main" id="{1C9375A2-EAE8-7743-AC24-787DA84A5B03}"/>
              </a:ext>
            </a:extLst>
          </p:cNvPr>
          <p:cNvSpPr/>
          <p:nvPr/>
        </p:nvSpPr>
        <p:spPr>
          <a:xfrm>
            <a:off x="1461815" y="959975"/>
            <a:ext cx="8459951" cy="89698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lang="en-US" sz="4400" b="1" spc="600" dirty="0" smtClean="0">
                <a:solidFill>
                  <a:schemeClr val="tx1"/>
                </a:solidFill>
                <a:latin typeface="Acherus Grotesque Extra" panose="02000505000000020004" pitchFamily="50" charset="0"/>
              </a:rPr>
              <a:t>DAFs - overview</a:t>
            </a:r>
            <a:endParaRPr sz="4400" b="1" spc="600" dirty="0">
              <a:solidFill>
                <a:schemeClr val="tx1"/>
              </a:solidFill>
              <a:latin typeface="Acherus Grotesque Extra" panose="02000505000000020004" pitchFamily="50" charset="0"/>
            </a:endParaRPr>
          </a:p>
        </p:txBody>
      </p:sp>
      <p:sp>
        <p:nvSpPr>
          <p:cNvPr id="18" name="Rectangle 17">
            <a:extLst>
              <a:ext uri="{FF2B5EF4-FFF2-40B4-BE49-F238E27FC236}">
                <a16:creationId xmlns:a16="http://schemas.microsoft.com/office/drawing/2014/main" id="{4E16BE2E-D68E-BC4B-8A51-9BC927729603}"/>
              </a:ext>
            </a:extLst>
          </p:cNvPr>
          <p:cNvSpPr/>
          <p:nvPr/>
        </p:nvSpPr>
        <p:spPr>
          <a:xfrm>
            <a:off x="1565622" y="2496609"/>
            <a:ext cx="9571770" cy="3862596"/>
          </a:xfrm>
          <a:prstGeom prst="rect">
            <a:avLst/>
          </a:prstGeom>
        </p:spPr>
        <p:txBody>
          <a:bodyPr wrap="square">
            <a:spAutoFit/>
          </a:bodyPr>
          <a:lstStyle/>
          <a:p>
            <a:pPr marL="457200" indent="-457200">
              <a:spcAft>
                <a:spcPts val="3000"/>
              </a:spcAft>
              <a:buClr>
                <a:srgbClr val="F47E29"/>
              </a:buClr>
              <a:buFont typeface="Wingdings" panose="05000000000000000000" pitchFamily="2" charset="2"/>
              <a:buChar char="§"/>
            </a:pPr>
            <a:r>
              <a:rPr lang="en-US" sz="3000" b="1" dirty="0" smtClean="0">
                <a:solidFill>
                  <a:srgbClr val="000000"/>
                </a:solidFill>
                <a:latin typeface="Crimson Text Roman"/>
                <a:ea typeface="Crimson Text Roman"/>
                <a:cs typeface="Crimson Text Roman"/>
                <a:sym typeface="Crimson Text Roman"/>
              </a:rPr>
              <a:t>Donor establishes a dedicated account in a public charity sponsoring the DAF</a:t>
            </a:r>
          </a:p>
          <a:p>
            <a:pPr marL="457200" indent="-457200">
              <a:spcAft>
                <a:spcPts val="3000"/>
              </a:spcAft>
              <a:buClr>
                <a:srgbClr val="F47E29"/>
              </a:buClr>
              <a:buFont typeface="Wingdings" panose="05000000000000000000" pitchFamily="2" charset="2"/>
              <a:buChar char="§"/>
            </a:pPr>
            <a:r>
              <a:rPr lang="en-US" sz="3000" b="1" dirty="0" smtClean="0">
                <a:solidFill>
                  <a:srgbClr val="000000"/>
                </a:solidFill>
                <a:latin typeface="Crimson Text Roman"/>
                <a:ea typeface="Crimson Text Roman"/>
                <a:cs typeface="Crimson Text Roman"/>
                <a:sym typeface="Crimson Text Roman"/>
              </a:rPr>
              <a:t>Donor gets to recommend grants from account to other charities</a:t>
            </a:r>
          </a:p>
          <a:p>
            <a:pPr marL="457200" indent="-457200">
              <a:spcAft>
                <a:spcPts val="1800"/>
              </a:spcAft>
              <a:buClr>
                <a:srgbClr val="F47E29"/>
              </a:buClr>
              <a:buFont typeface="Wingdings" panose="05000000000000000000" pitchFamily="2" charset="2"/>
              <a:buChar char="§"/>
            </a:pPr>
            <a:r>
              <a:rPr lang="en-US" sz="3000" b="1" dirty="0" smtClean="0">
                <a:solidFill>
                  <a:srgbClr val="000000"/>
                </a:solidFill>
                <a:latin typeface="Crimson Text Roman"/>
                <a:ea typeface="Crimson Text Roman"/>
                <a:cs typeface="Crimson Text Roman"/>
                <a:sym typeface="Crimson Text Roman"/>
              </a:rPr>
              <a:t>DAF sponsor charity distributes grants</a:t>
            </a:r>
          </a:p>
          <a:p>
            <a:endParaRPr lang="en-US" sz="3000" dirty="0">
              <a:solidFill>
                <a:schemeClr val="tx2"/>
              </a:solidFill>
              <a:latin typeface="Crimson Text Roman"/>
              <a:ea typeface="Crimson Text Roman"/>
              <a:cs typeface="Crimson Text Roman"/>
              <a:sym typeface="Crimson Text Roman"/>
            </a:endParaRPr>
          </a:p>
        </p:txBody>
      </p:sp>
    </p:spTree>
    <p:extLst>
      <p:ext uri="{BB962C8B-B14F-4D97-AF65-F5344CB8AC3E}">
        <p14:creationId xmlns:p14="http://schemas.microsoft.com/office/powerpoint/2010/main" val="3410822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71226B4-F40E-884D-A7D0-63C43A615DF9}"/>
              </a:ext>
            </a:extLst>
          </p:cNvPr>
          <p:cNvSpPr>
            <a:spLocks noGrp="1"/>
          </p:cNvSpPr>
          <p:nvPr>
            <p:ph type="pic" sz="quarter" idx="10"/>
          </p:nvPr>
        </p:nvSpPr>
        <p:spPr/>
      </p:sp>
      <p:sp>
        <p:nvSpPr>
          <p:cNvPr id="4" name="Rectangle 3"/>
          <p:cNvSpPr/>
          <p:nvPr/>
        </p:nvSpPr>
        <p:spPr>
          <a:xfrm>
            <a:off x="2286000" y="2457471"/>
            <a:ext cx="7620000" cy="1961407"/>
          </a:xfrm>
          <a:prstGeom prst="rect">
            <a:avLst/>
          </a:prstGeom>
          <a:solidFill>
            <a:schemeClr val="bg1"/>
          </a:solidFill>
          <a:ln w="12700">
            <a:miter lim="400000"/>
          </a:ln>
        </p:spPr>
        <p:txBody>
          <a:bodyPr lIns="45719" rIns="45719" anchor="ctr"/>
          <a:lstStyle/>
          <a:p>
            <a:pPr algn="ctr">
              <a:defRPr>
                <a:solidFill>
                  <a:schemeClr val="accent2"/>
                </a:solidFill>
              </a:defRPr>
            </a:pPr>
            <a:endParaRPr/>
          </a:p>
        </p:txBody>
      </p:sp>
      <p:sp>
        <p:nvSpPr>
          <p:cNvPr id="9" name="SECTION TITLE"/>
          <p:cNvSpPr/>
          <p:nvPr/>
        </p:nvSpPr>
        <p:spPr>
          <a:xfrm>
            <a:off x="1534509" y="2309603"/>
            <a:ext cx="9154511" cy="229413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defTabSz="658368">
              <a:lnSpc>
                <a:spcPct val="90000"/>
              </a:lnSpc>
              <a:defRPr sz="5184" spc="259">
                <a:latin typeface="AcherusGrotesqueLight"/>
                <a:ea typeface="AcherusGrotesqueLight"/>
                <a:cs typeface="AcherusGrotesqueLight"/>
                <a:sym typeface="AcherusGrotesqueLight"/>
              </a:defRPr>
            </a:lvl1pPr>
          </a:lstStyle>
          <a:p>
            <a:pPr algn="ctr"/>
            <a:r>
              <a:rPr lang="en-US" sz="4800" spc="600" dirty="0" smtClean="0">
                <a:solidFill>
                  <a:schemeClr val="tx1"/>
                </a:solidFill>
                <a:latin typeface="Acherus Grotesque Black" panose="02000505000000020004" pitchFamily="2" charset="0"/>
              </a:rPr>
              <a:t>Donor-advised Funds</a:t>
            </a:r>
          </a:p>
          <a:p>
            <a:pPr algn="ctr"/>
            <a:r>
              <a:rPr lang="en-US" sz="4800" spc="600" dirty="0" smtClean="0">
                <a:solidFill>
                  <a:schemeClr val="tx1"/>
                </a:solidFill>
                <a:latin typeface="Acherus Grotesque Black" panose="02000505000000020004" pitchFamily="2" charset="0"/>
              </a:rPr>
              <a:t>vs</a:t>
            </a:r>
          </a:p>
          <a:p>
            <a:pPr algn="ctr"/>
            <a:r>
              <a:rPr lang="en-US" sz="4800" spc="600" dirty="0" smtClean="0">
                <a:solidFill>
                  <a:schemeClr val="tx1"/>
                </a:solidFill>
                <a:latin typeface="Acherus Grotesque Black" panose="02000505000000020004" pitchFamily="2" charset="0"/>
              </a:rPr>
              <a:t>Private Foundations</a:t>
            </a:r>
            <a:endParaRPr sz="4800" spc="600" dirty="0">
              <a:solidFill>
                <a:schemeClr val="tx1"/>
              </a:solidFill>
              <a:latin typeface="Acherus Grotesque Black" panose="02000505000000020004" pitchFamily="2" charset="0"/>
            </a:endParaRPr>
          </a:p>
        </p:txBody>
      </p:sp>
      <p:sp>
        <p:nvSpPr>
          <p:cNvPr id="11" name="Title 1">
            <a:extLst>
              <a:ext uri="{FF2B5EF4-FFF2-40B4-BE49-F238E27FC236}">
                <a16:creationId xmlns:a16="http://schemas.microsoft.com/office/drawing/2014/main" id="{5AC1087D-6D24-8C41-919A-07D4A322B7CE}"/>
              </a:ext>
            </a:extLst>
          </p:cNvPr>
          <p:cNvSpPr/>
          <p:nvPr/>
        </p:nvSpPr>
        <p:spPr>
          <a:xfrm>
            <a:off x="2463669" y="2615841"/>
            <a:ext cx="729830" cy="5078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spc="300" dirty="0">
              <a:latin typeface="Acherus Grotesque Light" panose="02000505000000020004" pitchFamily="2" charset="77"/>
            </a:endParaRPr>
          </a:p>
        </p:txBody>
      </p:sp>
      <p:sp>
        <p:nvSpPr>
          <p:cNvPr id="12" name="Straight Connector 16">
            <a:extLst>
              <a:ext uri="{FF2B5EF4-FFF2-40B4-BE49-F238E27FC236}">
                <a16:creationId xmlns:a16="http://schemas.microsoft.com/office/drawing/2014/main" id="{37887108-1065-504D-920F-0E6F1365190A}"/>
              </a:ext>
            </a:extLst>
          </p:cNvPr>
          <p:cNvSpPr/>
          <p:nvPr/>
        </p:nvSpPr>
        <p:spPr>
          <a:xfrm flipH="1">
            <a:off x="2092629" y="-250248"/>
            <a:ext cx="1" cy="5071163"/>
          </a:xfrm>
          <a:prstGeom prst="line">
            <a:avLst/>
          </a:prstGeom>
          <a:ln>
            <a:solidFill>
              <a:schemeClr val="bg2"/>
            </a:solidFill>
            <a:prstDash val="dash"/>
            <a:miter/>
          </a:ln>
        </p:spPr>
        <p:txBody>
          <a:bodyPr lIns="45719" rIns="45719"/>
          <a:lstStyle/>
          <a:p>
            <a:endParaRPr/>
          </a:p>
        </p:txBody>
      </p:sp>
      <p:sp>
        <p:nvSpPr>
          <p:cNvPr id="13" name="Straight Connector 19">
            <a:extLst>
              <a:ext uri="{FF2B5EF4-FFF2-40B4-BE49-F238E27FC236}">
                <a16:creationId xmlns:a16="http://schemas.microsoft.com/office/drawing/2014/main" id="{9F047498-F4DB-4549-929A-2B712B1428D8}"/>
              </a:ext>
            </a:extLst>
          </p:cNvPr>
          <p:cNvSpPr/>
          <p:nvPr/>
        </p:nvSpPr>
        <p:spPr>
          <a:xfrm>
            <a:off x="-750840" y="2236303"/>
            <a:ext cx="13693681" cy="49014"/>
          </a:xfrm>
          <a:prstGeom prst="line">
            <a:avLst/>
          </a:prstGeom>
          <a:ln>
            <a:solidFill>
              <a:schemeClr val="bg2"/>
            </a:solidFill>
            <a:prstDash val="dash"/>
            <a:miter/>
          </a:ln>
        </p:spPr>
        <p:txBody>
          <a:bodyPr lIns="45719" rIns="45719"/>
          <a:lstStyle/>
          <a:p>
            <a:endParaRPr/>
          </a:p>
        </p:txBody>
      </p:sp>
      <p:sp>
        <p:nvSpPr>
          <p:cNvPr id="14" name="Straight Connector 22">
            <a:extLst>
              <a:ext uri="{FF2B5EF4-FFF2-40B4-BE49-F238E27FC236}">
                <a16:creationId xmlns:a16="http://schemas.microsoft.com/office/drawing/2014/main" id="{442AB824-CCDB-B243-89B3-525E26A6D474}"/>
              </a:ext>
            </a:extLst>
          </p:cNvPr>
          <p:cNvSpPr/>
          <p:nvPr/>
        </p:nvSpPr>
        <p:spPr>
          <a:xfrm>
            <a:off x="-487681" y="4603733"/>
            <a:ext cx="13167362" cy="69314"/>
          </a:xfrm>
          <a:prstGeom prst="line">
            <a:avLst/>
          </a:prstGeom>
          <a:ln>
            <a:solidFill>
              <a:schemeClr val="bg2"/>
            </a:solidFill>
            <a:prstDash val="dash"/>
            <a:miter/>
          </a:ln>
        </p:spPr>
        <p:txBody>
          <a:bodyPr lIns="45719" rIns="45719"/>
          <a:lstStyle/>
          <a:p>
            <a:endParaRPr/>
          </a:p>
        </p:txBody>
      </p:sp>
      <p:sp>
        <p:nvSpPr>
          <p:cNvPr id="15" name="Straight Connector 16">
            <a:extLst>
              <a:ext uri="{FF2B5EF4-FFF2-40B4-BE49-F238E27FC236}">
                <a16:creationId xmlns:a16="http://schemas.microsoft.com/office/drawing/2014/main" id="{5E70DABF-837F-3D44-A8CA-FB69B8A0FBE9}"/>
              </a:ext>
            </a:extLst>
          </p:cNvPr>
          <p:cNvSpPr/>
          <p:nvPr/>
        </p:nvSpPr>
        <p:spPr>
          <a:xfrm flipH="1">
            <a:off x="10094290" y="1995293"/>
            <a:ext cx="1" cy="5619623"/>
          </a:xfrm>
          <a:prstGeom prst="line">
            <a:avLst/>
          </a:prstGeom>
          <a:ln>
            <a:solidFill>
              <a:schemeClr val="bg2"/>
            </a:solidFill>
            <a:prstDash val="dash"/>
            <a:miter/>
          </a:ln>
        </p:spPr>
        <p:txBody>
          <a:bodyPr lIns="45719" rIns="45719"/>
          <a:lstStyle/>
          <a:p>
            <a:endParaRPr/>
          </a:p>
        </p:txBody>
      </p:sp>
    </p:spTree>
    <p:extLst>
      <p:ext uri="{BB962C8B-B14F-4D97-AF65-F5344CB8AC3E}">
        <p14:creationId xmlns:p14="http://schemas.microsoft.com/office/powerpoint/2010/main" val="243265041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668338" y="1465263"/>
            <a:ext cx="4339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861F41"/>
                </a:solidFill>
                <a:effectLst/>
                <a:latin typeface="Acherus Grotesque Extra" panose="02000505000000020004" pitchFamily="50" charset="0"/>
              </a:rPr>
              <a:t>Private Foundation</a:t>
            </a:r>
            <a:endParaRPr kumimoji="0" lang="en-US" altLang="en-US" sz="36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188076" y="1465263"/>
            <a:ext cx="4509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3600" b="1" dirty="0">
                <a:solidFill>
                  <a:srgbClr val="861F41"/>
                </a:solidFill>
                <a:latin typeface="Acherus Grotesque Extra" panose="02000505000000020004" pitchFamily="50" charset="0"/>
              </a:rPr>
              <a:t>Donor-advised fund</a:t>
            </a:r>
            <a:endParaRPr lang="en-US" altLang="en-US" sz="3600" dirty="0">
              <a:latin typeface="Acherus Grotesque Extra" panose="02000505000000020004" pitchFamily="50" charset="0"/>
            </a:endParaRPr>
          </a:p>
        </p:txBody>
      </p:sp>
      <p:sp>
        <p:nvSpPr>
          <p:cNvPr id="13" name="Rectangle 9"/>
          <p:cNvSpPr>
            <a:spLocks noChangeArrowheads="1"/>
          </p:cNvSpPr>
          <p:nvPr/>
        </p:nvSpPr>
        <p:spPr bwMode="auto">
          <a:xfrm>
            <a:off x="1125538" y="2336801"/>
            <a:ext cx="3839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Tax benefits today</a:t>
            </a:r>
          </a:p>
        </p:txBody>
      </p:sp>
      <p:sp>
        <p:nvSpPr>
          <p:cNvPr id="15" name="Rectangle 11"/>
          <p:cNvSpPr>
            <a:spLocks noChangeArrowheads="1"/>
          </p:cNvSpPr>
          <p:nvPr/>
        </p:nvSpPr>
        <p:spPr bwMode="auto">
          <a:xfrm>
            <a:off x="6645276" y="2336801"/>
            <a:ext cx="38391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Tax benefits today</a:t>
            </a: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3"/>
          <p:cNvSpPr>
            <a:spLocks noChangeArrowheads="1"/>
          </p:cNvSpPr>
          <p:nvPr/>
        </p:nvSpPr>
        <p:spPr bwMode="auto">
          <a:xfrm>
            <a:off x="1125539" y="3176589"/>
            <a:ext cx="4233861" cy="12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pPr>
            <a:r>
              <a:rPr lang="en-US" altLang="en-US" sz="3000" b="1" dirty="0" smtClean="0">
                <a:solidFill>
                  <a:srgbClr val="000000"/>
                </a:solidFill>
                <a:latin typeface="Crimson Text Roman"/>
              </a:rPr>
              <a:t>Charitable </a:t>
            </a:r>
          </a:p>
          <a:p>
            <a:pPr marL="457200" marR="0" lvl="0" algn="l" defTabSz="914400" rtl="0" eaLnBrk="0" fontAlgn="base" latinLnBrk="0" hangingPunct="0">
              <a:lnSpc>
                <a:spcPct val="100000"/>
              </a:lnSpc>
              <a:spcBef>
                <a:spcPct val="0"/>
              </a:spcBef>
              <a:spcAft>
                <a:spcPct val="0"/>
              </a:spcAft>
              <a:buClr>
                <a:srgbClr val="E87731"/>
              </a:buClr>
              <a:buSzTx/>
            </a:pPr>
            <a:r>
              <a:rPr lang="en-US" altLang="en-US" sz="3000" b="1" dirty="0" smtClean="0">
                <a:solidFill>
                  <a:srgbClr val="000000"/>
                </a:solidFill>
                <a:latin typeface="Crimson Text Roman"/>
              </a:rPr>
              <a:t>decisions in future</a:t>
            </a:r>
            <a:endParaRPr kumimoji="0" lang="en-US" altLang="en-US" sz="3000" b="1" i="0" u="none" strike="noStrike" cap="none" normalizeH="0" baseline="0" dirty="0" smtClean="0">
              <a:ln>
                <a:noFill/>
              </a:ln>
              <a:solidFill>
                <a:srgbClr val="000000"/>
              </a:solidFill>
              <a:effectLst/>
              <a:latin typeface="Crimson Text Roman"/>
            </a:endParaRPr>
          </a:p>
        </p:txBody>
      </p:sp>
      <p:sp>
        <p:nvSpPr>
          <p:cNvPr id="23" name="Rectangle 15"/>
          <p:cNvSpPr>
            <a:spLocks noChangeArrowheads="1"/>
          </p:cNvSpPr>
          <p:nvPr/>
        </p:nvSpPr>
        <p:spPr bwMode="auto">
          <a:xfrm>
            <a:off x="6645276" y="3176589"/>
            <a:ext cx="4149724" cy="12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lvl="0" indent="-457200">
              <a:buClr>
                <a:srgbClr val="E87731"/>
              </a:buClr>
              <a:buFont typeface="Wingdings" panose="05000000000000000000" pitchFamily="2" charset="2"/>
              <a:buChar char="§"/>
            </a:pPr>
            <a:r>
              <a:rPr lang="en-US" altLang="en-US" sz="3000" b="1" dirty="0">
                <a:solidFill>
                  <a:srgbClr val="000000"/>
                </a:solidFill>
                <a:latin typeface="Crimson Text Roman"/>
              </a:rPr>
              <a:t>Charitable </a:t>
            </a:r>
            <a:r>
              <a:rPr lang="en-US" altLang="en-US" sz="3000" b="1" dirty="0" smtClean="0">
                <a:solidFill>
                  <a:srgbClr val="000000"/>
                </a:solidFill>
                <a:latin typeface="Crimson Text Roman"/>
              </a:rPr>
              <a:t>decisions in future</a:t>
            </a:r>
            <a:endParaRPr lang="en-US" altLang="en-US" sz="3000" b="1" dirty="0">
              <a:solidFill>
                <a:srgbClr val="000000"/>
              </a:solidFill>
              <a:latin typeface="Crimson Text Roman"/>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4448435" y="464160"/>
            <a:ext cx="3295131"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Similarities</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Tree>
    <p:extLst>
      <p:ext uri="{BB962C8B-B14F-4D97-AF65-F5344CB8AC3E}">
        <p14:creationId xmlns:p14="http://schemas.microsoft.com/office/powerpoint/2010/main" val="3181926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D4FD7C-D6D4-CC47-8E7B-0A9C960DB980}"/>
              </a:ext>
            </a:extLst>
          </p:cNvPr>
          <p:cNvSpPr>
            <a:spLocks noGrp="1"/>
          </p:cNvSpPr>
          <p:nvPr>
            <p:ph type="pic" sz="quarter" idx="10"/>
          </p:nvPr>
        </p:nvSpPr>
        <p:spPr/>
      </p:sp>
      <p:sp>
        <p:nvSpPr>
          <p:cNvPr id="16" name="Straight Connector 16">
            <a:extLst>
              <a:ext uri="{FF2B5EF4-FFF2-40B4-BE49-F238E27FC236}">
                <a16:creationId xmlns:a16="http://schemas.microsoft.com/office/drawing/2014/main" id="{C3012E85-6BA9-E346-AA18-45FCBF10971C}"/>
              </a:ext>
            </a:extLst>
          </p:cNvPr>
          <p:cNvSpPr/>
          <p:nvPr/>
        </p:nvSpPr>
        <p:spPr>
          <a:xfrm flipH="1">
            <a:off x="452175" y="-522244"/>
            <a:ext cx="1" cy="7902489"/>
          </a:xfrm>
          <a:prstGeom prst="line">
            <a:avLst/>
          </a:prstGeom>
          <a:ln>
            <a:solidFill>
              <a:schemeClr val="bg2"/>
            </a:solidFill>
            <a:prstDash val="dash"/>
            <a:miter/>
          </a:ln>
        </p:spPr>
        <p:txBody>
          <a:bodyPr lIns="45719" rIns="45719"/>
          <a:lstStyle/>
          <a:p>
            <a:endParaRPr/>
          </a:p>
        </p:txBody>
      </p:sp>
      <p:sp>
        <p:nvSpPr>
          <p:cNvPr id="18" name="Straight Connector 16">
            <a:extLst>
              <a:ext uri="{FF2B5EF4-FFF2-40B4-BE49-F238E27FC236}">
                <a16:creationId xmlns:a16="http://schemas.microsoft.com/office/drawing/2014/main" id="{E22D77DE-DFE4-7B42-B632-7FFB70203216}"/>
              </a:ext>
            </a:extLst>
          </p:cNvPr>
          <p:cNvSpPr/>
          <p:nvPr/>
        </p:nvSpPr>
        <p:spPr>
          <a:xfrm flipH="1">
            <a:off x="11733122" y="-522244"/>
            <a:ext cx="1" cy="7902489"/>
          </a:xfrm>
          <a:prstGeom prst="line">
            <a:avLst/>
          </a:prstGeom>
          <a:ln>
            <a:solidFill>
              <a:schemeClr val="bg2"/>
            </a:solidFill>
            <a:prstDash val="dash"/>
            <a:miter/>
          </a:ln>
        </p:spPr>
        <p:txBody>
          <a:bodyPr lIns="45719" rIns="45719"/>
          <a:lstStyle/>
          <a:p>
            <a:endParaRPr/>
          </a:p>
        </p:txBody>
      </p:sp>
      <p:sp>
        <p:nvSpPr>
          <p:cNvPr id="19" name="Straight Connector 16">
            <a:extLst>
              <a:ext uri="{FF2B5EF4-FFF2-40B4-BE49-F238E27FC236}">
                <a16:creationId xmlns:a16="http://schemas.microsoft.com/office/drawing/2014/main" id="{DFD74D87-385B-4C48-9D67-91C200ACB347}"/>
              </a:ext>
            </a:extLst>
          </p:cNvPr>
          <p:cNvSpPr/>
          <p:nvPr/>
        </p:nvSpPr>
        <p:spPr>
          <a:xfrm rot="5400000" flipH="1">
            <a:off x="6096000" y="-5881718"/>
            <a:ext cx="0" cy="12677834"/>
          </a:xfrm>
          <a:prstGeom prst="line">
            <a:avLst/>
          </a:prstGeom>
          <a:ln>
            <a:solidFill>
              <a:schemeClr val="bg2"/>
            </a:solidFill>
            <a:prstDash val="dash"/>
            <a:miter/>
          </a:ln>
        </p:spPr>
        <p:txBody>
          <a:bodyPr lIns="45719" rIns="45719"/>
          <a:lstStyle/>
          <a:p>
            <a:endParaRPr/>
          </a:p>
        </p:txBody>
      </p:sp>
      <p:sp>
        <p:nvSpPr>
          <p:cNvPr id="20" name="Straight Connector 16">
            <a:extLst>
              <a:ext uri="{FF2B5EF4-FFF2-40B4-BE49-F238E27FC236}">
                <a16:creationId xmlns:a16="http://schemas.microsoft.com/office/drawing/2014/main" id="{D2DB338C-378B-AD44-80C8-8610D3B5E399}"/>
              </a:ext>
            </a:extLst>
          </p:cNvPr>
          <p:cNvSpPr/>
          <p:nvPr/>
        </p:nvSpPr>
        <p:spPr>
          <a:xfrm rot="5400000" flipH="1">
            <a:off x="6096000" y="61882"/>
            <a:ext cx="0" cy="12677834"/>
          </a:xfrm>
          <a:prstGeom prst="line">
            <a:avLst/>
          </a:prstGeom>
          <a:ln>
            <a:solidFill>
              <a:schemeClr val="bg2"/>
            </a:solidFill>
            <a:prstDash val="dash"/>
            <a:miter/>
          </a:ln>
        </p:spPr>
        <p:txBody>
          <a:bodyPr lIns="45719" rIns="45719"/>
          <a:lstStyle/>
          <a:p>
            <a:endParaRPr/>
          </a:p>
        </p:txBody>
      </p:sp>
      <p:sp>
        <p:nvSpPr>
          <p:cNvPr id="8" name="Rectangle 4"/>
          <p:cNvSpPr>
            <a:spLocks noChangeArrowheads="1"/>
          </p:cNvSpPr>
          <p:nvPr/>
        </p:nvSpPr>
        <p:spPr bwMode="auto">
          <a:xfrm>
            <a:off x="668338" y="1465263"/>
            <a:ext cx="43393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861F41"/>
                </a:solidFill>
                <a:effectLst/>
                <a:latin typeface="Acherus Grotesque Extra" panose="02000505000000020004" pitchFamily="50" charset="0"/>
              </a:rPr>
              <a:t>Private Foundation</a:t>
            </a:r>
            <a:endParaRPr kumimoji="0" lang="en-US" altLang="en-US" sz="3600" b="0" i="0" u="none" strike="noStrike" cap="none" normalizeH="0" baseline="0" dirty="0" smtClean="0">
              <a:ln>
                <a:noFill/>
              </a:ln>
              <a:solidFill>
                <a:schemeClr val="tx1"/>
              </a:solidFill>
              <a:effectLst/>
              <a:latin typeface="Acherus Grotesque Extra" panose="02000505000000020004" pitchFamily="50" charset="0"/>
            </a:endParaRPr>
          </a:p>
        </p:txBody>
      </p:sp>
      <p:sp>
        <p:nvSpPr>
          <p:cNvPr id="9" name="Rectangle 5"/>
          <p:cNvSpPr>
            <a:spLocks noChangeArrowheads="1"/>
          </p:cNvSpPr>
          <p:nvPr/>
        </p:nvSpPr>
        <p:spPr bwMode="auto">
          <a:xfrm>
            <a:off x="2124076" y="1465263"/>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6188076" y="1465263"/>
            <a:ext cx="4509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lvl="0"/>
            <a:r>
              <a:rPr lang="en-US" altLang="en-US" sz="3600" b="1" dirty="0">
                <a:solidFill>
                  <a:srgbClr val="861F41"/>
                </a:solidFill>
                <a:latin typeface="Acherus Grotesque Extra" panose="02000505000000020004" pitchFamily="50" charset="0"/>
              </a:rPr>
              <a:t>Donor-advised fund</a:t>
            </a:r>
            <a:endParaRPr lang="en-US" altLang="en-US" sz="3600" dirty="0">
              <a:latin typeface="Acherus Grotesque Extra" panose="02000505000000020004" pitchFamily="50" charset="0"/>
            </a:endParaRPr>
          </a:p>
        </p:txBody>
      </p:sp>
      <p:sp>
        <p:nvSpPr>
          <p:cNvPr id="13" name="Rectangle 9"/>
          <p:cNvSpPr>
            <a:spLocks noChangeArrowheads="1"/>
          </p:cNvSpPr>
          <p:nvPr/>
        </p:nvSpPr>
        <p:spPr bwMode="auto">
          <a:xfrm>
            <a:off x="1125538" y="2336801"/>
            <a:ext cx="1830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Control</a:t>
            </a:r>
          </a:p>
        </p:txBody>
      </p:sp>
      <p:sp>
        <p:nvSpPr>
          <p:cNvPr id="15" name="Rectangle 11"/>
          <p:cNvSpPr>
            <a:spLocks noChangeArrowheads="1"/>
          </p:cNvSpPr>
          <p:nvPr/>
        </p:nvSpPr>
        <p:spPr bwMode="auto">
          <a:xfrm>
            <a:off x="6645276" y="2336801"/>
            <a:ext cx="2279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
                <a:srgbClr val="E87731"/>
              </a:buClr>
              <a:buSzTx/>
              <a:buFont typeface="Wingdings" panose="05000000000000000000" pitchFamily="2" charset="2"/>
              <a:buChar char="§"/>
              <a:tabLst/>
            </a:pPr>
            <a:r>
              <a:rPr kumimoji="0" lang="en-US" altLang="en-US" sz="3000" b="1" i="0" u="none" strike="noStrike" cap="none" normalizeH="0" baseline="0" dirty="0" smtClean="0">
                <a:ln>
                  <a:noFill/>
                </a:ln>
                <a:solidFill>
                  <a:srgbClr val="000000"/>
                </a:solidFill>
                <a:effectLst/>
                <a:latin typeface="Crimson Text Roman"/>
              </a:rPr>
              <a:t>Simplicity</a:t>
            </a:r>
          </a:p>
        </p:txBody>
      </p:sp>
      <p:sp>
        <p:nvSpPr>
          <p:cNvPr id="17" name="Rectangle 12"/>
          <p:cNvSpPr>
            <a:spLocks noChangeArrowheads="1"/>
          </p:cNvSpPr>
          <p:nvPr/>
        </p:nvSpPr>
        <p:spPr bwMode="auto">
          <a:xfrm>
            <a:off x="668338" y="3179764"/>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3" name="Rectangle 15"/>
          <p:cNvSpPr>
            <a:spLocks noChangeArrowheads="1"/>
          </p:cNvSpPr>
          <p:nvPr/>
        </p:nvSpPr>
        <p:spPr bwMode="auto">
          <a:xfrm>
            <a:off x="6645276" y="3176589"/>
            <a:ext cx="4149724" cy="12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457200" lvl="0" indent="-457200">
              <a:buClr>
                <a:srgbClr val="E87731"/>
              </a:buClr>
              <a:buFont typeface="Wingdings" panose="05000000000000000000" pitchFamily="2" charset="2"/>
              <a:buChar char="§"/>
            </a:pPr>
            <a:r>
              <a:rPr lang="en-US" altLang="en-US" sz="3000" b="1" dirty="0" smtClean="0">
                <a:solidFill>
                  <a:srgbClr val="000000"/>
                </a:solidFill>
                <a:latin typeface="Crimson Text Roman"/>
              </a:rPr>
              <a:t>Greater tax benefits</a:t>
            </a:r>
            <a:endParaRPr lang="en-US" altLang="en-US" sz="3000" b="1" dirty="0">
              <a:solidFill>
                <a:srgbClr val="000000"/>
              </a:solidFill>
              <a:latin typeface="Crimson Text Roman"/>
            </a:endParaRPr>
          </a:p>
        </p:txBody>
      </p:sp>
      <p:sp>
        <p:nvSpPr>
          <p:cNvPr id="24" name="Rectangle 16"/>
          <p:cNvSpPr>
            <a:spLocks noChangeArrowheads="1"/>
          </p:cNvSpPr>
          <p:nvPr/>
        </p:nvSpPr>
        <p:spPr bwMode="auto">
          <a:xfrm>
            <a:off x="668338"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6" name="Rectangle 18"/>
          <p:cNvSpPr>
            <a:spLocks noChangeArrowheads="1"/>
          </p:cNvSpPr>
          <p:nvPr/>
        </p:nvSpPr>
        <p:spPr bwMode="auto">
          <a:xfrm>
            <a:off x="6188076" y="4021139"/>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0" name="Rectangle 22"/>
          <p:cNvSpPr>
            <a:spLocks noChangeArrowheads="1"/>
          </p:cNvSpPr>
          <p:nvPr/>
        </p:nvSpPr>
        <p:spPr bwMode="auto">
          <a:xfrm>
            <a:off x="6188076" y="4860927"/>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TextBox 1"/>
          <p:cNvSpPr txBox="1"/>
          <p:nvPr/>
        </p:nvSpPr>
        <p:spPr>
          <a:xfrm>
            <a:off x="4448435" y="464160"/>
            <a:ext cx="275972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smtClean="0">
                <a:ln>
                  <a:noFill/>
                </a:ln>
                <a:solidFill>
                  <a:schemeClr val="accent1"/>
                </a:solidFill>
                <a:effectLst/>
                <a:uFillTx/>
                <a:latin typeface="Acherus Grotesque Extra" panose="02000505000000020004" pitchFamily="50" charset="0"/>
                <a:sym typeface="Calibri"/>
              </a:rPr>
              <a:t>Trade-off</a:t>
            </a:r>
            <a:endParaRPr kumimoji="0" lang="en-US" sz="4400" b="1" i="0" u="none" strike="noStrike" cap="none" spc="0" normalizeH="0" baseline="0" dirty="0">
              <a:ln>
                <a:noFill/>
              </a:ln>
              <a:solidFill>
                <a:schemeClr val="accent1"/>
              </a:solidFill>
              <a:effectLst/>
              <a:uFillTx/>
              <a:latin typeface="Acherus Grotesque Extra" panose="02000505000000020004" pitchFamily="50" charset="0"/>
              <a:sym typeface="Calibri"/>
            </a:endParaRPr>
          </a:p>
        </p:txBody>
      </p:sp>
    </p:spTree>
    <p:extLst>
      <p:ext uri="{BB962C8B-B14F-4D97-AF65-F5344CB8AC3E}">
        <p14:creationId xmlns:p14="http://schemas.microsoft.com/office/powerpoint/2010/main" val="1842022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23" grpId="0"/>
    </p:bldLst>
  </p:timing>
</p:sld>
</file>

<file path=ppt/theme/theme1.xml><?xml version="1.0" encoding="utf-8"?>
<a:theme xmlns:a="http://schemas.openxmlformats.org/drawingml/2006/main" name="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ma14="http://schemas.microsoft.com/office/mac/drawingml/2011/main" xmlns="" val="1"/>
          </a:ext>
        </a:extLst>
      </a:spPr>
      <a:bodyPr lIns="45719" rIns="45719">
        <a:spAutoFit/>
      </a:bodyPr>
      <a:lstStyle>
        <a:defPPr>
          <a:defRPr dirty="0" smtClean="0"/>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6C1035"/>
      </a:dk1>
      <a:lt1>
        <a:srgbClr val="5C6C66"/>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2e862c7-053c-4d8c-885b-0c3a45b00dc8">MQZRPZFRDCNR-285-65829</_dlc_DocId>
    <_dlc_DocIdUrl xmlns="32e862c7-053c-4d8c-885b-0c3a45b00dc8">
      <Url>https://portal.adv.vt.edu/GP/_layouts/15/DocIdRedir.aspx?ID=MQZRPZFRDCNR-285-65829</Url>
      <Description>MQZRPZFRDCNR-285-65829</Description>
    </_dlc_DocIdUrl>
    <_dlc_DocIdPersistId xmlns="32e862c7-053c-4d8c-885b-0c3a45b00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D13936542312DA42ADF55D691B36514A00DEF330632C8184449BDEBAAB72395EE9" ma:contentTypeVersion="13" ma:contentTypeDescription="" ma:contentTypeScope="" ma:versionID="9df5fdf3b540f43e3a3d0bdd5a5ab7d7">
  <xsd:schema xmlns:xsd="http://www.w3.org/2001/XMLSchema" xmlns:xs="http://www.w3.org/2001/XMLSchema" xmlns:p="http://schemas.microsoft.com/office/2006/metadata/properties" xmlns:ns2="32e862c7-053c-4d8c-885b-0c3a45b00dc8" targetNamespace="http://schemas.microsoft.com/office/2006/metadata/properties" ma:root="true" ma:fieldsID="038f7a96b5e1a29423ad00905866b21f" ns2:_="">
    <xsd:import namespace="32e862c7-053c-4d8c-885b-0c3a45b00dc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e862c7-053c-4d8c-885b-0c3a45b00dc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FDE34EC-B638-496C-9D56-8B11BA9C2810}">
  <ds:schemaRefs>
    <ds:schemaRef ds:uri="http://www.w3.org/XML/1998/namespace"/>
    <ds:schemaRef ds:uri="http://schemas.microsoft.com/office/2006/metadata/properties"/>
    <ds:schemaRef ds:uri="32e862c7-053c-4d8c-885b-0c3a45b00dc8"/>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9FAB5CB-D187-4614-AB48-366ECA980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e862c7-053c-4d8c-885b-0c3a45b00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5FD42-FA38-4DF3-AE2F-703389139783}">
  <ds:schemaRefs>
    <ds:schemaRef ds:uri="http://schemas.microsoft.com/sharepoint/v3/contenttype/forms"/>
  </ds:schemaRefs>
</ds:datastoreItem>
</file>

<file path=customXml/itemProps4.xml><?xml version="1.0" encoding="utf-8"?>
<ds:datastoreItem xmlns:ds="http://schemas.openxmlformats.org/officeDocument/2006/customXml" ds:itemID="{D838430A-4692-480E-A2E4-B2827B07C0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Eddy Proposals</Template>
  <TotalTime>20183</TotalTime>
  <Words>3861</Words>
  <Application>Microsoft Office PowerPoint</Application>
  <PresentationFormat>Widescreen</PresentationFormat>
  <Paragraphs>585</Paragraphs>
  <Slides>52</Slides>
  <Notes>52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52</vt:i4>
      </vt:variant>
    </vt:vector>
  </HeadingPairs>
  <TitlesOfParts>
    <vt:vector size="67" baseType="lpstr">
      <vt:lpstr>Acherus Grotesque</vt:lpstr>
      <vt:lpstr>Acherus Grotesque Black</vt:lpstr>
      <vt:lpstr>Acherus Grotesque Extra</vt:lpstr>
      <vt:lpstr>Acherus Grotesque Light</vt:lpstr>
      <vt:lpstr>Acherus Grotesque Medium</vt:lpstr>
      <vt:lpstr>AcherusGrotesqueLight</vt:lpstr>
      <vt:lpstr>Arial</vt:lpstr>
      <vt:lpstr>Calibri</vt:lpstr>
      <vt:lpstr>Calibri Light</vt:lpstr>
      <vt:lpstr>Crimson Text Roman</vt:lpstr>
      <vt:lpstr>Gineso Cond Thin</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Steve</dc:creator>
  <cp:lastModifiedBy>Clark, Steve</cp:lastModifiedBy>
  <cp:revision>657</cp:revision>
  <cp:lastPrinted>2023-01-09T14:56:02Z</cp:lastPrinted>
  <dcterms:modified xsi:type="dcterms:W3CDTF">2023-01-12T13:14:52Z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0x010100D13936542312DA42ADF55D691B36514A00DEF330632C8184449BDEBAAB72395EE9</vt:lpwstr>
  </property>
  <property fmtid="{D5CDD505-2E9C-101B-9397-08002B2CF9AE}" pid="3" name="_dlc_DocIdItemGuid">
    <vt:lpwstr>8e171f06-ec98-4ab7-ae54-79ee409fd77d</vt:lpwstr>
  </property>
</Properties>
</file>