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9"/>
  </p:notesMasterIdLst>
  <p:handoutMasterIdLst>
    <p:handoutMasterId r:id="rId40"/>
  </p:handoutMasterIdLst>
  <p:sldIdLst>
    <p:sldId id="328" r:id="rId2"/>
    <p:sldId id="257" r:id="rId3"/>
    <p:sldId id="383" r:id="rId4"/>
    <p:sldId id="264" r:id="rId5"/>
    <p:sldId id="265" r:id="rId6"/>
    <p:sldId id="295" r:id="rId7"/>
    <p:sldId id="263" r:id="rId8"/>
    <p:sldId id="266" r:id="rId9"/>
    <p:sldId id="267" r:id="rId10"/>
    <p:sldId id="296" r:id="rId11"/>
    <p:sldId id="268" r:id="rId12"/>
    <p:sldId id="382" r:id="rId13"/>
    <p:sldId id="371" r:id="rId14"/>
    <p:sldId id="372" r:id="rId15"/>
    <p:sldId id="276" r:id="rId16"/>
    <p:sldId id="277" r:id="rId17"/>
    <p:sldId id="373" r:id="rId18"/>
    <p:sldId id="374" r:id="rId19"/>
    <p:sldId id="375" r:id="rId20"/>
    <p:sldId id="258" r:id="rId21"/>
    <p:sldId id="259" r:id="rId22"/>
    <p:sldId id="260" r:id="rId23"/>
    <p:sldId id="384" r:id="rId24"/>
    <p:sldId id="385" r:id="rId25"/>
    <p:sldId id="386" r:id="rId26"/>
    <p:sldId id="387" r:id="rId27"/>
    <p:sldId id="388" r:id="rId28"/>
    <p:sldId id="390" r:id="rId29"/>
    <p:sldId id="389" r:id="rId30"/>
    <p:sldId id="391" r:id="rId31"/>
    <p:sldId id="392" r:id="rId32"/>
    <p:sldId id="376" r:id="rId33"/>
    <p:sldId id="378" r:id="rId34"/>
    <p:sldId id="381" r:id="rId35"/>
    <p:sldId id="379" r:id="rId36"/>
    <p:sldId id="380" r:id="rId37"/>
    <p:sldId id="377" r:id="rId38"/>
  </p:sldIdLst>
  <p:sldSz cx="9144000" cy="5143500" type="screen16x9"/>
  <p:notesSz cx="6858000" cy="91440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1">
          <p15:clr>
            <a:srgbClr val="A4A3A4"/>
          </p15:clr>
        </p15:guide>
        <p15:guide id="2" orient="horz" pos="1997">
          <p15:clr>
            <a:srgbClr val="A4A3A4"/>
          </p15:clr>
        </p15:guide>
        <p15:guide id="3" pos="390">
          <p15:clr>
            <a:srgbClr val="A4A3A4"/>
          </p15:clr>
        </p15:guide>
        <p15:guide id="4" pos="3434">
          <p15:clr>
            <a:srgbClr val="A4A3A4"/>
          </p15:clr>
        </p15:guide>
        <p15:guide id="5" pos="52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00"/>
    <a:srgbClr val="165788"/>
    <a:srgbClr val="898989"/>
    <a:srgbClr val="003A5D"/>
    <a:srgbClr val="5B8F22"/>
    <a:srgbClr val="8B8D8E"/>
    <a:srgbClr val="A76F3E"/>
    <a:srgbClr val="7D9AAA"/>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83" autoAdjust="0"/>
  </p:normalViewPr>
  <p:slideViewPr>
    <p:cSldViewPr snapToGrid="0" showGuides="1">
      <p:cViewPr varScale="1">
        <p:scale>
          <a:sx n="90" d="100"/>
          <a:sy n="90" d="100"/>
        </p:scale>
        <p:origin x="1219" y="53"/>
      </p:cViewPr>
      <p:guideLst>
        <p:guide orient="horz" pos="631"/>
        <p:guide orient="horz" pos="1997"/>
        <p:guide pos="390"/>
        <p:guide pos="3434"/>
        <p:guide pos="527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738" y="7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notesMaster" Target="notesMasters/notesMaster1.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presProps" Target="presProps.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handoutMaster" Target="handoutMasters/handoutMaster1.xml" Id="rId40" /><Relationship Type="http://schemas.openxmlformats.org/officeDocument/2006/relationships/tableStyles" Target="tableStyles.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theme" Target="theme/theme1.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viewProps" Target="viewProps.xml"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19.xml" Id="rId20"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BED9F0E-37B1-4FA2-828C-817A19CC8342}" type="slidenum">
              <a:rPr lang="en-US"/>
              <a:pPr>
                <a:defRPr/>
              </a:pPr>
              <a:t>‹#›</a:t>
            </a:fld>
            <a:endParaRPr lang="en-US" dirty="0"/>
          </a:p>
        </p:txBody>
      </p:sp>
    </p:spTree>
    <p:extLst>
      <p:ext uri="{BB962C8B-B14F-4D97-AF65-F5344CB8AC3E}">
        <p14:creationId xmlns:p14="http://schemas.microsoft.com/office/powerpoint/2010/main" val="23761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1A2F18E-A40C-4E37-A909-7BBA7330ECFA}" type="slidenum">
              <a:rPr lang="en-US"/>
              <a:pPr>
                <a:defRPr/>
              </a:pPr>
              <a:t>‹#›</a:t>
            </a:fld>
            <a:endParaRPr lang="en-US" dirty="0"/>
          </a:p>
        </p:txBody>
      </p:sp>
    </p:spTree>
    <p:extLst>
      <p:ext uri="{BB962C8B-B14F-4D97-AF65-F5344CB8AC3E}">
        <p14:creationId xmlns:p14="http://schemas.microsoft.com/office/powerpoint/2010/main" val="149874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21A2F18E-A40C-4E37-A909-7BBA7330ECFA}" type="slidenum">
              <a:rPr lang="en-US" smtClean="0"/>
              <a:pPr>
                <a:defRPr/>
              </a:pPr>
              <a:t>1</a:t>
            </a:fld>
            <a:endParaRPr lang="en-US" dirty="0"/>
          </a:p>
        </p:txBody>
      </p:sp>
    </p:spTree>
    <p:extLst>
      <p:ext uri="{BB962C8B-B14F-4D97-AF65-F5344CB8AC3E}">
        <p14:creationId xmlns:p14="http://schemas.microsoft.com/office/powerpoint/2010/main" val="72033996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21A2F18E-A40C-4E37-A909-7BBA7330ECFA}" type="slidenum">
              <a:rPr lang="en-US" smtClean="0"/>
              <a:pPr>
                <a:defRPr/>
              </a:pPr>
              <a:t>12</a:t>
            </a:fld>
            <a:endParaRPr lang="en-US" dirty="0"/>
          </a:p>
        </p:txBody>
      </p:sp>
    </p:spTree>
    <p:extLst>
      <p:ext uri="{BB962C8B-B14F-4D97-AF65-F5344CB8AC3E}">
        <p14:creationId xmlns:p14="http://schemas.microsoft.com/office/powerpoint/2010/main" val="421560499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21A2F18E-A40C-4E37-A909-7BBA7330ECFA}" type="slidenum">
              <a:rPr lang="en-US" smtClean="0"/>
              <a:pPr>
                <a:defRPr/>
              </a:pPr>
              <a:t>13</a:t>
            </a:fld>
            <a:endParaRPr lang="en-US" dirty="0"/>
          </a:p>
        </p:txBody>
      </p:sp>
    </p:spTree>
    <p:extLst>
      <p:ext uri="{BB962C8B-B14F-4D97-AF65-F5344CB8AC3E}">
        <p14:creationId xmlns:p14="http://schemas.microsoft.com/office/powerpoint/2010/main" val="3034564839"/>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21A2F18E-A40C-4E37-A909-7BBA7330ECFA}" type="slidenum">
              <a:rPr lang="en-US" smtClean="0"/>
              <a:pPr>
                <a:defRPr/>
              </a:pPr>
              <a:t>37</a:t>
            </a:fld>
            <a:endParaRPr lang="en-US" dirty="0"/>
          </a:p>
        </p:txBody>
      </p:sp>
    </p:spTree>
    <p:extLst>
      <p:ext uri="{BB962C8B-B14F-4D97-AF65-F5344CB8AC3E}">
        <p14:creationId xmlns:p14="http://schemas.microsoft.com/office/powerpoint/2010/main" val="1413708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A picture containing text, map&#10;&#10;Description automatically generated">
            <a:extLst>
              <a:ext uri="{FF2B5EF4-FFF2-40B4-BE49-F238E27FC236}">
                <a16:creationId xmlns:a16="http://schemas.microsoft.com/office/drawing/2014/main" id="{9DDC8895-4C68-413C-8D7A-C110B9EA9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28650" y="828954"/>
            <a:ext cx="6858000" cy="1164353"/>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628650" y="2159949"/>
            <a:ext cx="6858000" cy="39097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a:xfrm>
            <a:off x="628650" y="4767263"/>
            <a:ext cx="5486400" cy="273844"/>
          </a:xfrm>
        </p:spPr>
        <p:txBody>
          <a:bodyPr/>
          <a:lstStyle>
            <a:lvl1pPr>
              <a:defRPr>
                <a:solidFill>
                  <a:srgbClr val="898989"/>
                </a:solidFill>
              </a:defRPr>
            </a:lvl1pPr>
          </a:lstStyle>
          <a:p>
            <a:pPr algn="l"/>
            <a:endParaRPr lang="en-US" dirty="0"/>
          </a:p>
        </p:txBody>
      </p:sp>
      <p:sp>
        <p:nvSpPr>
          <p:cNvPr id="6" name="Slide Number Placeholder 5"/>
          <p:cNvSpPr>
            <a:spLocks noGrp="1"/>
          </p:cNvSpPr>
          <p:nvPr>
            <p:ph type="sldNum" sz="quarter" idx="12"/>
          </p:nvPr>
        </p:nvSpPr>
        <p:spPr>
          <a:xfrm>
            <a:off x="8104997" y="4767263"/>
            <a:ext cx="820705" cy="273844"/>
          </a:xfrm>
        </p:spPr>
        <p:txBody>
          <a:bodyPr/>
          <a:lstStyle/>
          <a:p>
            <a:fld id="{C1A787F7-7C68-496C-A4D8-53EAE79CB292}" type="slidenum">
              <a:rPr lang="en-US" smtClean="0"/>
              <a:t>‹#›</a:t>
            </a:fld>
            <a:endParaRPr lang="en-US" dirty="0"/>
          </a:p>
        </p:txBody>
      </p:sp>
      <p:sp>
        <p:nvSpPr>
          <p:cNvPr id="8" name="Text Placeholder 6"/>
          <p:cNvSpPr>
            <a:spLocks noGrp="1"/>
          </p:cNvSpPr>
          <p:nvPr>
            <p:ph type="body" sz="quarter" idx="13" hasCustomPrompt="1"/>
          </p:nvPr>
        </p:nvSpPr>
        <p:spPr>
          <a:xfrm>
            <a:off x="628650" y="2825350"/>
            <a:ext cx="5859462" cy="273981"/>
          </a:xfrm>
        </p:spPr>
        <p:txBody>
          <a:bodyPr/>
          <a:lstStyle>
            <a:lvl1pPr marL="0" indent="0">
              <a:buFontTx/>
              <a:buNone/>
              <a:defRPr sz="1350">
                <a:solidFill>
                  <a:srgbClr val="276092"/>
                </a:solidFill>
                <a:latin typeface="Arial" panose="020B0604020202020204" pitchFamily="34" charset="0"/>
                <a:cs typeface="Arial" panose="020B0604020202020204" pitchFamily="34" charset="0"/>
              </a:defRPr>
            </a:lvl1pPr>
          </a:lstStyle>
          <a:p>
            <a:pPr lvl="0"/>
            <a:r>
              <a:rPr lang="en-US" dirty="0"/>
              <a:t>Presented By</a:t>
            </a:r>
          </a:p>
        </p:txBody>
      </p:sp>
      <p:sp>
        <p:nvSpPr>
          <p:cNvPr id="9" name="Text Placeholder 10"/>
          <p:cNvSpPr>
            <a:spLocks noGrp="1"/>
          </p:cNvSpPr>
          <p:nvPr>
            <p:ph type="body" sz="quarter" idx="14" hasCustomPrompt="1"/>
          </p:nvPr>
        </p:nvSpPr>
        <p:spPr>
          <a:xfrm>
            <a:off x="628720" y="3210288"/>
            <a:ext cx="5859462" cy="256756"/>
          </a:xfrm>
        </p:spPr>
        <p:txBody>
          <a:bodyPr/>
          <a:lstStyle>
            <a:lvl1pPr marL="0" indent="0">
              <a:buFontTx/>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t>Month Day, Year</a:t>
            </a:r>
          </a:p>
        </p:txBody>
      </p:sp>
      <p:pic>
        <p:nvPicPr>
          <p:cNvPr id="11" name="Picture 10" descr="A picture containing text, clock, gauge&#10;&#10;Description automatically generated">
            <a:extLst>
              <a:ext uri="{FF2B5EF4-FFF2-40B4-BE49-F238E27FC236}">
                <a16:creationId xmlns:a16="http://schemas.microsoft.com/office/drawing/2014/main" id="{7119C819-C49A-4955-B727-40F7B3900A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162" y="4078323"/>
            <a:ext cx="2171261" cy="444592"/>
          </a:xfrm>
          <a:prstGeom prst="rect">
            <a:avLst/>
          </a:prstGeom>
        </p:spPr>
      </p:pic>
    </p:spTree>
    <p:extLst>
      <p:ext uri="{BB962C8B-B14F-4D97-AF65-F5344CB8AC3E}">
        <p14:creationId xmlns:p14="http://schemas.microsoft.com/office/powerpoint/2010/main" val="2733009151"/>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Basic Conflicts of Interest Rules: Part I | McGuireWoods LLP</a:t>
            </a:r>
            <a:endParaRPr lang="en-US" dirty="0"/>
          </a:p>
        </p:txBody>
      </p:sp>
      <p:sp>
        <p:nvSpPr>
          <p:cNvPr id="4" name="Slide Number Placeholder 3"/>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1275750253"/>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Basic Conflicts of Interest Rules: Part I | McGuireWoods LLP</a:t>
            </a:r>
            <a:endParaRPr lang="en-US" dirty="0"/>
          </a:p>
        </p:txBody>
      </p:sp>
      <p:sp>
        <p:nvSpPr>
          <p:cNvPr id="7" name="Slide Number Placeholder 6"/>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2064744775"/>
      </p:ext>
    </p:extLst>
  </p:cSld>
  <p:clrMapOvr>
    <a:masterClrMapping/>
  </p:clrMapOvr>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Basic Conflicts of Interest Rules: Part I | McGuireWoods LLP</a:t>
            </a:r>
            <a:endParaRPr lang="en-US" dirty="0"/>
          </a:p>
        </p:txBody>
      </p:sp>
      <p:sp>
        <p:nvSpPr>
          <p:cNvPr id="7" name="Slide Number Placeholder 6"/>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206493992"/>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Basic Conflicts of Interest Rules: Part I | McGuireWoods LLP</a:t>
            </a:r>
            <a:endParaRPr lang="en-US" dirty="0"/>
          </a:p>
        </p:txBody>
      </p:sp>
      <p:sp>
        <p:nvSpPr>
          <p:cNvPr id="6" name="Slide Number Placeholder 5"/>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1579566577"/>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486888"/>
      </p:ext>
    </p:extLst>
  </p:cSld>
  <p:clrMapOvr>
    <a:masterClrMapping/>
  </p:clrMapOvr>
</p:sldLayout>
</file>

<file path=ppt/slideLayouts/slideLayout15.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Inside Slide #1 - White">
    <p:spTree>
      <p:nvGrpSpPr>
        <p:cNvPr id="1" name=""/>
        <p:cNvGrpSpPr/>
        <p:nvPr/>
      </p:nvGrpSpPr>
      <p:grpSpPr>
        <a:xfrm>
          <a:off x="0" y="0"/>
          <a:ext cx="0" cy="0"/>
          <a:chOff x="0" y="0"/>
          <a:chExt cx="0" cy="0"/>
        </a:xfrm>
      </p:grpSpPr>
      <p:sp>
        <p:nvSpPr>
          <p:cNvPr id="7" name="Rectangle 6"/>
          <p:cNvSpPr/>
          <p:nvPr userDrawn="1"/>
        </p:nvSpPr>
        <p:spPr bwMode="auto">
          <a:xfrm>
            <a:off x="0" y="0"/>
            <a:ext cx="9144000" cy="5143500"/>
          </a:xfrm>
          <a:prstGeom prst="rect">
            <a:avLst/>
          </a:prstGeom>
          <a:gradFill flip="none" rotWithShape="1">
            <a:gsLst>
              <a:gs pos="0">
                <a:srgbClr val="E4E4E4"/>
              </a:gs>
              <a:gs pos="46000">
                <a:schemeClr val="bg1"/>
              </a:gs>
              <a:gs pos="93000">
                <a:schemeClr val="tx2">
                  <a:lumMod val="95000"/>
                </a:schemeClr>
              </a:gs>
            </a:gsLst>
            <a:lin ang="135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Content Placeholder 2"/>
          <p:cNvSpPr>
            <a:spLocks noGrp="1"/>
          </p:cNvSpPr>
          <p:nvPr>
            <p:ph idx="1" hasCustomPrompt="1"/>
          </p:nvPr>
        </p:nvSpPr>
        <p:spPr>
          <a:xfrm>
            <a:off x="626096" y="884490"/>
            <a:ext cx="7877175" cy="3608462"/>
          </a:xfrm>
        </p:spPr>
        <p:txBody>
          <a:bodyPr/>
          <a:lstStyle>
            <a:lvl1pPr marL="257175" indent="-257175">
              <a:buClr>
                <a:srgbClr val="BDE200"/>
              </a:buClr>
              <a:buFont typeface="Wingdings" panose="05000000000000000000" pitchFamily="2" charset="2"/>
              <a:buChar char="§"/>
              <a:defRPr sz="1800"/>
            </a:lvl1pPr>
            <a:lvl2pPr marL="600075" indent="-257175">
              <a:buClr>
                <a:srgbClr val="00B0F0"/>
              </a:buClr>
              <a:buFont typeface="Arial" panose="020B0604020202020204" pitchFamily="34" charset="0"/>
              <a:buChar char="•"/>
              <a:defRPr sz="1500"/>
            </a:lvl2pPr>
            <a:lvl3pPr marL="857250" indent="-171450">
              <a:buClr>
                <a:schemeClr val="bg1">
                  <a:lumMod val="65000"/>
                </a:schemeClr>
              </a:buClr>
              <a:buFont typeface="Arial" panose="020B0604020202020204" pitchFamily="34" charset="0"/>
              <a:buChar char="‒"/>
              <a:defRPr sz="1350">
                <a:latin typeface="+mj-lt"/>
              </a:defRPr>
            </a:lvl3pPr>
            <a:lvl4pPr>
              <a:buClr>
                <a:schemeClr val="bg2">
                  <a:lumMod val="60000"/>
                  <a:lumOff val="40000"/>
                </a:schemeClr>
              </a:buClr>
              <a:defRPr sz="1200"/>
            </a:lvl4pPr>
            <a:lvl5pPr>
              <a:buClr>
                <a:schemeClr val="bg2">
                  <a:lumMod val="75000"/>
                </a:schemeClr>
              </a:buClr>
              <a:defRPr sz="1050"/>
            </a:lvl5pPr>
          </a:lstStyle>
          <a:p>
            <a:pPr lvl="0"/>
            <a:r>
              <a:rPr lang="en-US" dirty="0"/>
              <a:t>Click to edit Master text styles</a:t>
            </a:r>
          </a:p>
          <a:p>
            <a:pPr lvl="1"/>
            <a:r>
              <a:rPr lang="en-US" dirty="0"/>
              <a:t>Second level</a:t>
            </a:r>
          </a:p>
          <a:p>
            <a:pPr lvl="2"/>
            <a:r>
              <a:rPr lang="en-US" dirty="0">
                <a:latin typeface="+mj-lt"/>
              </a:rPr>
              <a:t>Third Level</a:t>
            </a:r>
            <a:endParaRPr lang="en-US" dirty="0"/>
          </a:p>
        </p:txBody>
      </p:sp>
      <p:sp>
        <p:nvSpPr>
          <p:cNvPr id="10" name="Text Box 25"/>
          <p:cNvSpPr txBox="1">
            <a:spLocks noChangeArrowheads="1"/>
          </p:cNvSpPr>
          <p:nvPr userDrawn="1"/>
        </p:nvSpPr>
        <p:spPr bwMode="auto">
          <a:xfrm>
            <a:off x="7146587" y="4935865"/>
            <a:ext cx="1828800" cy="9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fld id="{3FCCEE33-571D-444D-8C82-78626ACB028F}" type="slidenum">
              <a:rPr lang="en-US" sz="638" b="1" smtClean="0">
                <a:solidFill>
                  <a:schemeClr val="bg1">
                    <a:lumMod val="65000"/>
                  </a:schemeClr>
                </a:solidFill>
                <a:latin typeface="+mj-lt"/>
              </a:rPr>
              <a:pPr algn="r">
                <a:spcBef>
                  <a:spcPct val="50000"/>
                </a:spcBef>
                <a:defRPr/>
              </a:pPr>
              <a:t>‹#›</a:t>
            </a:fld>
            <a:r>
              <a:rPr lang="en-US" sz="638" b="1" dirty="0">
                <a:solidFill>
                  <a:schemeClr val="bg1">
                    <a:lumMod val="65000"/>
                  </a:schemeClr>
                </a:solidFill>
                <a:latin typeface="+mj-lt"/>
              </a:rPr>
              <a:t> </a:t>
            </a:r>
          </a:p>
        </p:txBody>
      </p:sp>
      <p:sp>
        <p:nvSpPr>
          <p:cNvPr id="2" name="Title 1"/>
          <p:cNvSpPr>
            <a:spLocks noGrp="1"/>
          </p:cNvSpPr>
          <p:nvPr>
            <p:ph type="title"/>
          </p:nvPr>
        </p:nvSpPr>
        <p:spPr>
          <a:xfrm>
            <a:off x="614479" y="365684"/>
            <a:ext cx="7877175" cy="326174"/>
          </a:xfrm>
        </p:spPr>
        <p:txBody>
          <a:body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393" y="4914276"/>
            <a:ext cx="1064550" cy="119692"/>
          </a:xfrm>
          <a:prstGeom prst="rect">
            <a:avLst/>
          </a:prstGeom>
        </p:spPr>
      </p:pic>
    </p:spTree>
    <p:extLst>
      <p:ext uri="{BB962C8B-B14F-4D97-AF65-F5344CB8AC3E}">
        <p14:creationId xmlns:p14="http://schemas.microsoft.com/office/powerpoint/2010/main" val="1742373886"/>
      </p:ext>
    </p:extLst>
  </p:cSld>
  <p:clrMapOvr>
    <a:masterClrMapping/>
  </p:clrMapOvr>
  <p:extLst>
    <p:ext uri="{DCECCB84-F9BA-43D5-87BE-67443E8EF086}">
      <p15:sldGuideLst xmlns:p15="http://schemas.microsoft.com/office/powerpoint/2012/main">
        <p15:guide id="1" orient="horz" pos="504">
          <p15:clr>
            <a:srgbClr val="FBAE40"/>
          </p15:clr>
        </p15:guide>
        <p15:guide id="2" pos="528">
          <p15:clr>
            <a:srgbClr val="FBAE40"/>
          </p15:clr>
        </p15:guide>
      </p15:sldGuideLst>
    </p:ext>
  </p:extLst>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192" y="273844"/>
            <a:ext cx="8030158" cy="450413"/>
          </a:xfrm>
        </p:spPr>
        <p:txBody>
          <a:bodyPr>
            <a:normAutofit/>
          </a:bodyPr>
          <a:lstStyle>
            <a:lvl1pPr>
              <a:defRPr sz="2100"/>
            </a:lvl1pPr>
          </a:lstStyle>
          <a:p>
            <a:r>
              <a:rPr lang="en-US" dirty="0"/>
              <a:t>Click to edit Master title style</a:t>
            </a:r>
          </a:p>
        </p:txBody>
      </p:sp>
      <p:sp>
        <p:nvSpPr>
          <p:cNvPr id="3" name="Content Placeholder 2"/>
          <p:cNvSpPr>
            <a:spLocks noGrp="1"/>
          </p:cNvSpPr>
          <p:nvPr>
            <p:ph idx="1" hasCustomPrompt="1"/>
          </p:nvPr>
        </p:nvSpPr>
        <p:spPr>
          <a:xfrm>
            <a:off x="485191" y="777424"/>
            <a:ext cx="8210939" cy="3793098"/>
          </a:xfrm>
        </p:spPr>
        <p:txBody>
          <a:bodyPr>
            <a:noAutofit/>
          </a:bodyPr>
          <a:lstStyle>
            <a:lvl1pPr marL="342900" indent="-342900">
              <a:lnSpc>
                <a:spcPct val="100000"/>
              </a:lnSpc>
              <a:spcBef>
                <a:spcPts val="1200"/>
              </a:spcBef>
              <a:buFont typeface="+mj-lt"/>
              <a:buAutoNum type="arabicPeriod"/>
              <a:defRPr/>
            </a:lvl1pPr>
            <a:lvl2pPr marL="685800" indent="-342900">
              <a:lnSpc>
                <a:spcPct val="100000"/>
              </a:lnSpc>
              <a:buFont typeface="+mj-lt"/>
              <a:buAutoNum type="alphaUcPeriod"/>
              <a:defRPr/>
            </a:lvl2pPr>
            <a:lvl3pPr marL="1028700" indent="-342900">
              <a:lnSpc>
                <a:spcPct val="100000"/>
              </a:lnSpc>
              <a:buFont typeface="+mj-lt"/>
              <a:buAutoNum type="alphaLcParenR"/>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96300" y="4748089"/>
            <a:ext cx="492919" cy="273844"/>
          </a:xfrm>
        </p:spPr>
        <p:txBody>
          <a:bodyPr/>
          <a:lstStyle/>
          <a:p>
            <a:fld id="{C1A787F7-7C68-496C-A4D8-53EAE79CB292}" type="slidenum">
              <a:rPr lang="en-US" smtClean="0"/>
              <a:t>‹#›</a:t>
            </a:fld>
            <a:endParaRPr lang="en-US" dirty="0"/>
          </a:p>
        </p:txBody>
      </p:sp>
      <p:sp>
        <p:nvSpPr>
          <p:cNvPr id="9" name="Footer Placeholder 11">
            <a:extLst>
              <a:ext uri="{FF2B5EF4-FFF2-40B4-BE49-F238E27FC236}">
                <a16:creationId xmlns:a16="http://schemas.microsoft.com/office/drawing/2014/main" id="{B33DB119-BA78-4D4D-968D-D9F383C8AD3A}"/>
              </a:ext>
            </a:extLst>
          </p:cNvPr>
          <p:cNvSpPr>
            <a:spLocks noGrp="1"/>
          </p:cNvSpPr>
          <p:nvPr>
            <p:ph type="ftr" sz="quarter" idx="13"/>
          </p:nvPr>
        </p:nvSpPr>
        <p:spPr>
          <a:xfrm>
            <a:off x="1946987" y="4748089"/>
            <a:ext cx="5250025" cy="273844"/>
          </a:xfrm>
        </p:spPr>
        <p:txBody>
          <a:bodyPr/>
          <a:lstStyle>
            <a:lvl1pPr algn="ctr">
              <a:defRPr/>
            </a:lvl1pPr>
          </a:lstStyle>
          <a:p>
            <a:endParaRPr lang="en-US" dirty="0"/>
          </a:p>
        </p:txBody>
      </p:sp>
    </p:spTree>
    <p:extLst>
      <p:ext uri="{BB962C8B-B14F-4D97-AF65-F5344CB8AC3E}">
        <p14:creationId xmlns:p14="http://schemas.microsoft.com/office/powerpoint/2010/main" val="2064012916"/>
      </p:ext>
    </p:extLst>
  </p:cSld>
  <p:clrMapOvr>
    <a:masterClrMapping/>
  </p:clrMapOvr>
</p:sldLayout>
</file>

<file path=ppt/slideLayouts/slideLayout3.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Agenda/Overview">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3" name="Text Placeholder 2"/>
          <p:cNvSpPr>
            <a:spLocks noGrp="1"/>
          </p:cNvSpPr>
          <p:nvPr>
            <p:ph type="body" sz="quarter" idx="10" hasCustomPrompt="1"/>
          </p:nvPr>
        </p:nvSpPr>
        <p:spPr>
          <a:xfrm>
            <a:off x="631860" y="450338"/>
            <a:ext cx="7915549" cy="585747"/>
          </a:xfrm>
        </p:spPr>
        <p:txBody>
          <a:bodyPr/>
          <a:lstStyle>
            <a:lvl1pPr marL="0" indent="0" algn="l">
              <a:buNone/>
              <a:defRPr sz="3225" b="1">
                <a:solidFill>
                  <a:srgbClr val="D2F700"/>
                </a:solidFill>
                <a:latin typeface="Arial" panose="020B0604020202020204" pitchFamily="34" charset="0"/>
                <a:cs typeface="Arial" panose="020B0604020202020204" pitchFamily="34" charset="0"/>
              </a:defRPr>
            </a:lvl1pPr>
          </a:lstStyle>
          <a:p>
            <a:pPr lvl="0"/>
            <a:r>
              <a:rPr lang="en-US" dirty="0"/>
              <a:t>Agenda</a:t>
            </a:r>
          </a:p>
        </p:txBody>
      </p:sp>
      <p:sp>
        <p:nvSpPr>
          <p:cNvPr id="11" name="Text Placeholder 9"/>
          <p:cNvSpPr>
            <a:spLocks noGrp="1"/>
          </p:cNvSpPr>
          <p:nvPr>
            <p:ph type="body" sz="quarter" idx="11" hasCustomPrompt="1"/>
          </p:nvPr>
        </p:nvSpPr>
        <p:spPr>
          <a:xfrm>
            <a:off x="631861" y="1041855"/>
            <a:ext cx="7915548" cy="3388774"/>
          </a:xfrm>
        </p:spPr>
        <p:txBody>
          <a:bodyPr/>
          <a:lstStyle>
            <a:lvl1pPr marL="257175" indent="-257175">
              <a:buClr>
                <a:schemeClr val="bg1">
                  <a:lumMod val="75000"/>
                </a:schemeClr>
              </a:buClr>
              <a:buFont typeface="Wingdings" panose="05000000000000000000" pitchFamily="2" charset="2"/>
              <a:buChar char="§"/>
              <a:defRPr sz="2100">
                <a:solidFill>
                  <a:schemeClr val="bg1"/>
                </a:solidFill>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baseline="0">
                <a:solidFill>
                  <a:schemeClr val="bg1"/>
                </a:solidFill>
                <a:latin typeface="Arial" panose="020B0604020202020204" pitchFamily="34" charset="0"/>
                <a:cs typeface="Arial" panose="020B0604020202020204" pitchFamily="34" charset="0"/>
              </a:defRPr>
            </a:lvl3pPr>
            <a:lvl4pPr>
              <a:defRPr>
                <a:solidFill>
                  <a:schemeClr val="bg1"/>
                </a:solidFill>
                <a:latin typeface="+mj-lt"/>
              </a:defRPr>
            </a:lvl4pPr>
            <a:lvl5pPr>
              <a:defRPr>
                <a:solidFill>
                  <a:schemeClr val="bg1"/>
                </a:solidFill>
                <a:latin typeface="+mj-lt"/>
              </a:defRPr>
            </a:lvl5pPr>
          </a:lstStyle>
          <a:p>
            <a:pPr lvl="0"/>
            <a:r>
              <a:rPr lang="en-US" dirty="0"/>
              <a:t>Click to edit Master text styles</a:t>
            </a:r>
          </a:p>
          <a:p>
            <a:pPr lvl="1"/>
            <a:r>
              <a:rPr lang="en-US" dirty="0"/>
              <a:t>Level 2</a:t>
            </a:r>
          </a:p>
          <a:p>
            <a:pPr lvl="2"/>
            <a:r>
              <a:rPr lang="en-US" dirty="0"/>
              <a:t>Level 3</a:t>
            </a:r>
          </a:p>
        </p:txBody>
      </p:sp>
      <p:pic>
        <p:nvPicPr>
          <p:cNvPr id="10" name="Picture 9">
            <a:extLst>
              <a:ext uri="{FF2B5EF4-FFF2-40B4-BE49-F238E27FC236}">
                <a16:creationId xmlns:a16="http://schemas.microsoft.com/office/drawing/2014/main" id="{230E0686-8176-4213-A4EE-F5939600D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107" y="4792415"/>
            <a:ext cx="1229589" cy="196167"/>
          </a:xfrm>
          <a:prstGeom prst="rect">
            <a:avLst/>
          </a:prstGeom>
        </p:spPr>
      </p:pic>
      <p:sp>
        <p:nvSpPr>
          <p:cNvPr id="13" name="Date Placeholder 12">
            <a:extLst>
              <a:ext uri="{FF2B5EF4-FFF2-40B4-BE49-F238E27FC236}">
                <a16:creationId xmlns:a16="http://schemas.microsoft.com/office/drawing/2014/main" id="{53441D06-D229-433E-81C2-4A7103FD2C54}"/>
              </a:ext>
            </a:extLst>
          </p:cNvPr>
          <p:cNvSpPr>
            <a:spLocks noGrp="1"/>
          </p:cNvSpPr>
          <p:nvPr>
            <p:ph type="dt" sz="half" idx="12"/>
          </p:nvPr>
        </p:nvSpPr>
        <p:spPr/>
        <p:txBody>
          <a:bodyPr/>
          <a:lstStyle/>
          <a:p>
            <a:endParaRPr lang="en-US" dirty="0"/>
          </a:p>
        </p:txBody>
      </p:sp>
      <p:sp>
        <p:nvSpPr>
          <p:cNvPr id="14" name="Footer Placeholder 13">
            <a:extLst>
              <a:ext uri="{FF2B5EF4-FFF2-40B4-BE49-F238E27FC236}">
                <a16:creationId xmlns:a16="http://schemas.microsoft.com/office/drawing/2014/main" id="{35525667-684F-43FB-8CF3-EF1448628090}"/>
              </a:ext>
            </a:extLst>
          </p:cNvPr>
          <p:cNvSpPr>
            <a:spLocks noGrp="1"/>
          </p:cNvSpPr>
          <p:nvPr>
            <p:ph type="ftr" sz="quarter" idx="13"/>
          </p:nvPr>
        </p:nvSpPr>
        <p:spPr/>
        <p:txBody>
          <a:bodyPr/>
          <a:lstStyle/>
          <a:p>
            <a:r>
              <a:rPr lang="en-US"/>
              <a:t>Basic Conflicts of Interest Rules: Part I | McGuireWoods LLP</a:t>
            </a:r>
            <a:endParaRPr lang="en-US" dirty="0"/>
          </a:p>
        </p:txBody>
      </p:sp>
      <p:sp>
        <p:nvSpPr>
          <p:cNvPr id="15" name="Slide Number Placeholder 14">
            <a:extLst>
              <a:ext uri="{FF2B5EF4-FFF2-40B4-BE49-F238E27FC236}">
                <a16:creationId xmlns:a16="http://schemas.microsoft.com/office/drawing/2014/main" id="{A1DFBB0C-0170-4362-8C44-A04F0D60187F}"/>
              </a:ext>
            </a:extLst>
          </p:cNvPr>
          <p:cNvSpPr>
            <a:spLocks noGrp="1"/>
          </p:cNvSpPr>
          <p:nvPr>
            <p:ph type="sldNum" sz="quarter" idx="14"/>
          </p:nvPr>
        </p:nvSpPr>
        <p:spPr>
          <a:xfrm>
            <a:off x="8217157" y="4767263"/>
            <a:ext cx="820705" cy="273844"/>
          </a:xfrm>
        </p:spPr>
        <p:txBody>
          <a:bodyPr/>
          <a:lstStyle/>
          <a:p>
            <a:fld id="{C1A787F7-7C68-496C-A4D8-53EAE79CB292}" type="slidenum">
              <a:rPr lang="en-US" smtClean="0"/>
              <a:pPr/>
              <a:t>‹#›</a:t>
            </a:fld>
            <a:endParaRPr lang="en-US" dirty="0"/>
          </a:p>
        </p:txBody>
      </p:sp>
    </p:spTree>
    <p:extLst>
      <p:ext uri="{BB962C8B-B14F-4D97-AF65-F5344CB8AC3E}">
        <p14:creationId xmlns:p14="http://schemas.microsoft.com/office/powerpoint/2010/main" val="2000859750"/>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3_Agenda/Overview">
    <p:spTree>
      <p:nvGrpSpPr>
        <p:cNvPr id="1" name=""/>
        <p:cNvGrpSpPr/>
        <p:nvPr/>
      </p:nvGrpSpPr>
      <p:grpSpPr>
        <a:xfrm>
          <a:off x="0" y="0"/>
          <a:ext cx="0" cy="0"/>
          <a:chOff x="0" y="0"/>
          <a:chExt cx="0" cy="0"/>
        </a:xfrm>
      </p:grpSpPr>
      <p:pic>
        <p:nvPicPr>
          <p:cNvPr id="8" name="Picture 7" descr="A picture containing day&#10;&#10;Description automatically generated">
            <a:extLst>
              <a:ext uri="{FF2B5EF4-FFF2-40B4-BE49-F238E27FC236}">
                <a16:creationId xmlns:a16="http://schemas.microsoft.com/office/drawing/2014/main" id="{21F8C28E-7CE5-4E1C-A24E-C7F1D1E44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B905CD39-A2E8-4F78-80AA-84B67E8D109F}"/>
              </a:ext>
            </a:extLst>
          </p:cNvPr>
          <p:cNvSpPr/>
          <p:nvPr userDrawn="1"/>
        </p:nvSpPr>
        <p:spPr>
          <a:xfrm>
            <a:off x="0" y="0"/>
            <a:ext cx="9143999" cy="51435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814873" y="450338"/>
            <a:ext cx="7732536" cy="1801450"/>
          </a:xfrm>
        </p:spPr>
        <p:txBody>
          <a:bodyPr anchor="b">
            <a:normAutofit/>
          </a:bodyPr>
          <a:lstStyle>
            <a:lvl1pPr marL="0" indent="0" algn="l">
              <a:buNone/>
              <a:defRPr sz="4400" b="1">
                <a:solidFill>
                  <a:srgbClr val="D2F700"/>
                </a:solidFill>
                <a:latin typeface="Arial" panose="020B0604020202020204" pitchFamily="34" charset="0"/>
                <a:cs typeface="Arial" panose="020B0604020202020204" pitchFamily="34" charset="0"/>
              </a:defRPr>
            </a:lvl1pPr>
          </a:lstStyle>
          <a:p>
            <a:pPr lvl="0"/>
            <a:r>
              <a:rPr lang="en-US" dirty="0"/>
              <a:t>Agenda</a:t>
            </a:r>
          </a:p>
        </p:txBody>
      </p:sp>
      <p:sp>
        <p:nvSpPr>
          <p:cNvPr id="11" name="Text Placeholder 9"/>
          <p:cNvSpPr>
            <a:spLocks noGrp="1"/>
          </p:cNvSpPr>
          <p:nvPr>
            <p:ph type="body" sz="quarter" idx="11"/>
          </p:nvPr>
        </p:nvSpPr>
        <p:spPr>
          <a:xfrm>
            <a:off x="814873" y="2500603"/>
            <a:ext cx="7732535" cy="1930025"/>
          </a:xfrm>
        </p:spPr>
        <p:txBody>
          <a:bodyPr>
            <a:normAutofit/>
          </a:bodyPr>
          <a:lstStyle>
            <a:lvl1pPr marL="0" indent="0">
              <a:buClr>
                <a:schemeClr val="bg1">
                  <a:lumMod val="75000"/>
                </a:schemeClr>
              </a:buClr>
              <a:buFont typeface="Wingdings" panose="05000000000000000000" pitchFamily="2" charset="2"/>
              <a:buNone/>
              <a:defRPr sz="2000" b="1">
                <a:solidFill>
                  <a:srgbClr val="00B0F0"/>
                </a:solidFill>
                <a:latin typeface="Arial" panose="020B0604020202020204" pitchFamily="34" charset="0"/>
                <a:cs typeface="Arial" panose="020B0604020202020204" pitchFamily="34" charset="0"/>
              </a:defRPr>
            </a:lvl1pPr>
            <a:lvl2pPr marL="3429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2pPr>
            <a:lvl3pPr marL="685800" indent="0">
              <a:buFont typeface="Arial" panose="020B0604020202020204" pitchFamily="34" charset="0"/>
              <a:buNone/>
              <a:defRPr baseline="0">
                <a:solidFill>
                  <a:schemeClr val="bg1"/>
                </a:solidFill>
                <a:latin typeface="Arial" panose="020B0604020202020204" pitchFamily="34" charset="0"/>
                <a:cs typeface="Arial" panose="020B0604020202020204" pitchFamily="34" charset="0"/>
              </a:defRPr>
            </a:lvl3pPr>
            <a:lvl4pPr>
              <a:defRPr>
                <a:solidFill>
                  <a:schemeClr val="bg1"/>
                </a:solidFill>
                <a:latin typeface="+mj-lt"/>
              </a:defRPr>
            </a:lvl4pPr>
            <a:lvl5pPr>
              <a:defRPr>
                <a:solidFill>
                  <a:schemeClr val="bg1"/>
                </a:solidFill>
                <a:latin typeface="+mj-lt"/>
              </a:defRPr>
            </a:lvl5pPr>
          </a:lstStyle>
          <a:p>
            <a:pPr lvl="0"/>
            <a:r>
              <a:rPr lang="en-US" dirty="0"/>
              <a:t>Click to edit Master text styles</a:t>
            </a:r>
          </a:p>
        </p:txBody>
      </p:sp>
      <p:sp>
        <p:nvSpPr>
          <p:cNvPr id="13" name="Date Placeholder 12">
            <a:extLst>
              <a:ext uri="{FF2B5EF4-FFF2-40B4-BE49-F238E27FC236}">
                <a16:creationId xmlns:a16="http://schemas.microsoft.com/office/drawing/2014/main" id="{53441D06-D229-433E-81C2-4A7103FD2C54}"/>
              </a:ext>
            </a:extLst>
          </p:cNvPr>
          <p:cNvSpPr>
            <a:spLocks noGrp="1"/>
          </p:cNvSpPr>
          <p:nvPr>
            <p:ph type="dt" sz="half" idx="12"/>
          </p:nvPr>
        </p:nvSpPr>
        <p:spPr/>
        <p:txBody>
          <a:bodyPr/>
          <a:lstStyle/>
          <a:p>
            <a:endParaRPr lang="en-US" dirty="0"/>
          </a:p>
        </p:txBody>
      </p:sp>
      <p:sp>
        <p:nvSpPr>
          <p:cNvPr id="14" name="Footer Placeholder 13">
            <a:extLst>
              <a:ext uri="{FF2B5EF4-FFF2-40B4-BE49-F238E27FC236}">
                <a16:creationId xmlns:a16="http://schemas.microsoft.com/office/drawing/2014/main" id="{35525667-684F-43FB-8CF3-EF1448628090}"/>
              </a:ext>
            </a:extLst>
          </p:cNvPr>
          <p:cNvSpPr>
            <a:spLocks noGrp="1"/>
          </p:cNvSpPr>
          <p:nvPr>
            <p:ph type="ftr" sz="quarter" idx="13"/>
          </p:nvPr>
        </p:nvSpPr>
        <p:spPr/>
        <p:txBody>
          <a:bodyPr/>
          <a:lstStyle/>
          <a:p>
            <a:r>
              <a:rPr lang="en-US"/>
              <a:t>Basic Conflicts of Interest Rules: Part I | McGuireWoods LLP</a:t>
            </a:r>
            <a:endParaRPr lang="en-US" dirty="0"/>
          </a:p>
        </p:txBody>
      </p:sp>
      <p:sp>
        <p:nvSpPr>
          <p:cNvPr id="15" name="Slide Number Placeholder 14">
            <a:extLst>
              <a:ext uri="{FF2B5EF4-FFF2-40B4-BE49-F238E27FC236}">
                <a16:creationId xmlns:a16="http://schemas.microsoft.com/office/drawing/2014/main" id="{A1DFBB0C-0170-4362-8C44-A04F0D60187F}"/>
              </a:ext>
            </a:extLst>
          </p:cNvPr>
          <p:cNvSpPr>
            <a:spLocks noGrp="1"/>
          </p:cNvSpPr>
          <p:nvPr>
            <p:ph type="sldNum" sz="quarter" idx="14"/>
          </p:nvPr>
        </p:nvSpPr>
        <p:spPr>
          <a:xfrm>
            <a:off x="8217157" y="4767263"/>
            <a:ext cx="820705" cy="273844"/>
          </a:xfrm>
        </p:spPr>
        <p:txBody>
          <a:bodyPr/>
          <a:lstStyle/>
          <a:p>
            <a:fld id="{C1A787F7-7C68-496C-A4D8-53EAE79CB292}" type="slidenum">
              <a:rPr lang="en-US" smtClean="0"/>
              <a:pPr/>
              <a:t>‹#›</a:t>
            </a:fld>
            <a:endParaRPr lang="en-US" dirty="0"/>
          </a:p>
        </p:txBody>
      </p:sp>
    </p:spTree>
    <p:extLst>
      <p:ext uri="{BB962C8B-B14F-4D97-AF65-F5344CB8AC3E}">
        <p14:creationId xmlns:p14="http://schemas.microsoft.com/office/powerpoint/2010/main" val="4101941821"/>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2_Agenda/Overview">
    <p:spTree>
      <p:nvGrpSpPr>
        <p:cNvPr id="1" name=""/>
        <p:cNvGrpSpPr/>
        <p:nvPr/>
      </p:nvGrpSpPr>
      <p:grpSpPr>
        <a:xfrm>
          <a:off x="0" y="0"/>
          <a:ext cx="0" cy="0"/>
          <a:chOff x="0" y="0"/>
          <a:chExt cx="0" cy="0"/>
        </a:xfrm>
      </p:grpSpPr>
      <p:pic>
        <p:nvPicPr>
          <p:cNvPr id="4" name="Picture 3" descr="A picture containing day&#10;&#10;Description automatically generated">
            <a:extLst>
              <a:ext uri="{FF2B5EF4-FFF2-40B4-BE49-F238E27FC236}">
                <a16:creationId xmlns:a16="http://schemas.microsoft.com/office/drawing/2014/main" id="{F80FB06E-3BD1-481E-81F0-B4D6966D1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E2E18F80-5DAB-4B1D-BFC0-448DECDE77B1}"/>
              </a:ext>
            </a:extLst>
          </p:cNvPr>
          <p:cNvSpPr/>
          <p:nvPr userDrawn="1"/>
        </p:nvSpPr>
        <p:spPr>
          <a:xfrm>
            <a:off x="0" y="0"/>
            <a:ext cx="9144000" cy="51435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631860" y="1511044"/>
            <a:ext cx="7915549" cy="1518295"/>
          </a:xfrm>
        </p:spPr>
        <p:txBody>
          <a:bodyPr anchor="ctr"/>
          <a:lstStyle>
            <a:lvl1pPr marL="0" indent="0" algn="ctr">
              <a:buNone/>
              <a:defRPr sz="3225" b="1">
                <a:solidFill>
                  <a:srgbClr val="D2F700"/>
                </a:solidFill>
                <a:latin typeface="Arial" panose="020B0604020202020204" pitchFamily="34" charset="0"/>
                <a:cs typeface="Arial" panose="020B0604020202020204" pitchFamily="34" charset="0"/>
              </a:defRPr>
            </a:lvl1pPr>
          </a:lstStyle>
          <a:p>
            <a:pPr lvl="0"/>
            <a:r>
              <a:rPr lang="en-US" dirty="0"/>
              <a:t>Agenda</a:t>
            </a:r>
          </a:p>
        </p:txBody>
      </p:sp>
      <p:pic>
        <p:nvPicPr>
          <p:cNvPr id="5" name="Picture 4">
            <a:extLst>
              <a:ext uri="{FF2B5EF4-FFF2-40B4-BE49-F238E27FC236}">
                <a16:creationId xmlns:a16="http://schemas.microsoft.com/office/drawing/2014/main" id="{8173854A-9991-4D11-B70F-05D055A1D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107" y="4792415"/>
            <a:ext cx="1229589" cy="196167"/>
          </a:xfrm>
          <a:prstGeom prst="rect">
            <a:avLst/>
          </a:prstGeom>
        </p:spPr>
      </p:pic>
      <p:sp>
        <p:nvSpPr>
          <p:cNvPr id="8" name="Date Placeholder 7">
            <a:extLst>
              <a:ext uri="{FF2B5EF4-FFF2-40B4-BE49-F238E27FC236}">
                <a16:creationId xmlns:a16="http://schemas.microsoft.com/office/drawing/2014/main" id="{EA6E403B-7614-4017-AD3D-CC7A9D093E2A}"/>
              </a:ext>
            </a:extLst>
          </p:cNvPr>
          <p:cNvSpPr>
            <a:spLocks noGrp="1"/>
          </p:cNvSpPr>
          <p:nvPr>
            <p:ph type="dt" sz="half" idx="11"/>
          </p:nvPr>
        </p:nvSpPr>
        <p:spPr/>
        <p:txBody>
          <a:bodyPr/>
          <a:lstStyle/>
          <a:p>
            <a:endParaRPr lang="en-US" dirty="0"/>
          </a:p>
        </p:txBody>
      </p:sp>
      <p:sp>
        <p:nvSpPr>
          <p:cNvPr id="9" name="Footer Placeholder 8">
            <a:extLst>
              <a:ext uri="{FF2B5EF4-FFF2-40B4-BE49-F238E27FC236}">
                <a16:creationId xmlns:a16="http://schemas.microsoft.com/office/drawing/2014/main" id="{E13C347C-A031-4A58-A7DD-1C3B1E25784C}"/>
              </a:ext>
            </a:extLst>
          </p:cNvPr>
          <p:cNvSpPr>
            <a:spLocks noGrp="1"/>
          </p:cNvSpPr>
          <p:nvPr>
            <p:ph type="ftr" sz="quarter" idx="12"/>
          </p:nvPr>
        </p:nvSpPr>
        <p:spPr>
          <a:xfrm>
            <a:off x="2556393" y="4767263"/>
            <a:ext cx="4031213" cy="273844"/>
          </a:xfrm>
        </p:spPr>
        <p:txBody>
          <a:bodyPr/>
          <a:lstStyle/>
          <a:p>
            <a:endParaRPr lang="en-US" dirty="0"/>
          </a:p>
        </p:txBody>
      </p:sp>
      <p:sp>
        <p:nvSpPr>
          <p:cNvPr id="10" name="Slide Number Placeholder 9">
            <a:extLst>
              <a:ext uri="{FF2B5EF4-FFF2-40B4-BE49-F238E27FC236}">
                <a16:creationId xmlns:a16="http://schemas.microsoft.com/office/drawing/2014/main" id="{0E61699B-5B60-47D4-8463-0D261E0204F2}"/>
              </a:ext>
            </a:extLst>
          </p:cNvPr>
          <p:cNvSpPr>
            <a:spLocks noGrp="1"/>
          </p:cNvSpPr>
          <p:nvPr>
            <p:ph type="sldNum" sz="quarter" idx="13"/>
          </p:nvPr>
        </p:nvSpPr>
        <p:spPr>
          <a:xfrm>
            <a:off x="8217157" y="4767263"/>
            <a:ext cx="820705" cy="273844"/>
          </a:xfrm>
        </p:spPr>
        <p:txBody>
          <a:bodyPr/>
          <a:lstStyle/>
          <a:p>
            <a:fld id="{C1A787F7-7C68-496C-A4D8-53EAE79CB292}" type="slidenum">
              <a:rPr lang="en-US" smtClean="0"/>
              <a:pPr/>
              <a:t>‹#›</a:t>
            </a:fld>
            <a:endParaRPr lang="en-US" dirty="0"/>
          </a:p>
        </p:txBody>
      </p:sp>
    </p:spTree>
    <p:extLst>
      <p:ext uri="{BB962C8B-B14F-4D97-AF65-F5344CB8AC3E}">
        <p14:creationId xmlns:p14="http://schemas.microsoft.com/office/powerpoint/2010/main" val="861022972"/>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Basic Conflicts of Interest Rules: Part I | McGuireWoods LLP</a:t>
            </a:r>
            <a:endParaRPr lang="en-US" dirty="0"/>
          </a:p>
        </p:txBody>
      </p:sp>
      <p:sp>
        <p:nvSpPr>
          <p:cNvPr id="6" name="Slide Number Placeholder 5"/>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626197213"/>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Basic Conflicts of Interest Rules: Part I | McGuireWoods LLP</a:t>
            </a:r>
            <a:endParaRPr lang="en-US" dirty="0"/>
          </a:p>
        </p:txBody>
      </p:sp>
      <p:sp>
        <p:nvSpPr>
          <p:cNvPr id="7" name="Slide Number Placeholder 6"/>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1734913722"/>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Basic Conflicts of Interest Rules: Part I | McGuireWoods LLP</a:t>
            </a:r>
            <a:endParaRPr lang="en-US" dirty="0"/>
          </a:p>
        </p:txBody>
      </p:sp>
      <p:sp>
        <p:nvSpPr>
          <p:cNvPr id="9" name="Slide Number Placeholder 8"/>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3003112216"/>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Basic Conflicts of Interest Rules: Part I | McGuireWoods LLP</a:t>
            </a:r>
            <a:endParaRPr lang="en-US" dirty="0"/>
          </a:p>
        </p:txBody>
      </p:sp>
      <p:sp>
        <p:nvSpPr>
          <p:cNvPr id="5" name="Slide Number Placeholder 4"/>
          <p:cNvSpPr>
            <a:spLocks noGrp="1"/>
          </p:cNvSpPr>
          <p:nvPr>
            <p:ph type="sldNum" sz="quarter" idx="12"/>
          </p:nvPr>
        </p:nvSpPr>
        <p:spPr/>
        <p:txBody>
          <a:bodyPr/>
          <a:lstStyle/>
          <a:p>
            <a:fld id="{C1A787F7-7C68-496C-A4D8-53EAE79CB292}" type="slidenum">
              <a:rPr lang="en-US" smtClean="0"/>
              <a:t>‹#›</a:t>
            </a:fld>
            <a:endParaRPr lang="en-US" dirty="0"/>
          </a:p>
        </p:txBody>
      </p:sp>
    </p:spTree>
    <p:extLst>
      <p:ext uri="{BB962C8B-B14F-4D97-AF65-F5344CB8AC3E}">
        <p14:creationId xmlns:p14="http://schemas.microsoft.com/office/powerpoint/2010/main" val="318761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37563" y="4767263"/>
            <a:ext cx="1057081"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Basic Conflicts of Interest Rules: Part I | McGuireWoods LLP</a:t>
            </a:r>
          </a:p>
        </p:txBody>
      </p:sp>
      <p:sp>
        <p:nvSpPr>
          <p:cNvPr id="6" name="Slide Number Placeholder 5"/>
          <p:cNvSpPr>
            <a:spLocks noGrp="1"/>
          </p:cNvSpPr>
          <p:nvPr>
            <p:ph type="sldNum" sz="quarter" idx="4"/>
          </p:nvPr>
        </p:nvSpPr>
        <p:spPr>
          <a:xfrm>
            <a:off x="7694644" y="4767263"/>
            <a:ext cx="820705"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1A787F7-7C68-496C-A4D8-53EAE79CB292}" type="slidenum">
              <a:rPr lang="en-US" smtClean="0"/>
              <a:pPr/>
              <a:t>‹#›</a:t>
            </a:fld>
            <a:endParaRPr lang="en-US" dirty="0"/>
          </a:p>
        </p:txBody>
      </p:sp>
      <p:pic>
        <p:nvPicPr>
          <p:cNvPr id="7" name="Picture 6" descr="A picture containing text, clock, gauge&#10;&#10;Description automatically generated">
            <a:extLst>
              <a:ext uri="{FF2B5EF4-FFF2-40B4-BE49-F238E27FC236}">
                <a16:creationId xmlns:a16="http://schemas.microsoft.com/office/drawing/2014/main" id="{354BAD80-097C-4715-B6EE-1A089E476E4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7870" y="4754485"/>
            <a:ext cx="1262826" cy="258579"/>
          </a:xfrm>
          <a:prstGeom prst="rect">
            <a:avLst/>
          </a:prstGeom>
        </p:spPr>
      </p:pic>
    </p:spTree>
    <p:extLst>
      <p:ext uri="{BB962C8B-B14F-4D97-AF65-F5344CB8AC3E}">
        <p14:creationId xmlns:p14="http://schemas.microsoft.com/office/powerpoint/2010/main" val="31880953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15" r:id="rId4"/>
    <p:sldLayoutId id="2147483714" r:id="rId5"/>
    <p:sldLayoutId id="2147483702" r:id="rId6"/>
    <p:sldLayoutId id="2147483704" r:id="rId7"/>
    <p:sldLayoutId id="2147483705" r:id="rId8"/>
    <p:sldLayoutId id="2147483706" r:id="rId9"/>
    <p:sldLayoutId id="2147483707" r:id="rId10"/>
    <p:sldLayoutId id="2147483708" r:id="rId11"/>
    <p:sldLayoutId id="2147483709" r:id="rId12"/>
    <p:sldLayoutId id="2147483710" r:id="rId13"/>
    <p:sldLayoutId id="2147483695" r:id="rId14"/>
    <p:sldLayoutId id="2147483745" r:id="rId15"/>
  </p:sldLayoutIdLst>
  <p:hf hdr="0" dt="0"/>
  <p:txStyles>
    <p:titleStyle>
      <a:lvl1pPr algn="l" defTabSz="685800" rtl="0" eaLnBrk="1" latinLnBrk="0" hangingPunct="1">
        <a:lnSpc>
          <a:spcPct val="90000"/>
        </a:lnSpc>
        <a:spcBef>
          <a:spcPct val="0"/>
        </a:spcBef>
        <a:buNone/>
        <a:defRPr sz="2700" b="1" kern="1200">
          <a:solidFill>
            <a:srgbClr val="003A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BDE2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B0F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lumMod val="75000"/>
          </a:schemeClr>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notesSlide" Target="../notesSlides/notesSlide1.xml" Id="rId3" /><Relationship Type="http://schemas.openxmlformats.org/officeDocument/2006/relationships/slideLayout" Target="../slideLayouts/slideLayout1.xml" Id="rId2" /></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&#65279;<?xml version="1.0" encoding="utf-8"?><Relationships xmlns="http://schemas.openxmlformats.org/package/2006/relationships"><Relationship Type="http://schemas.openxmlformats.org/officeDocument/2006/relationships/notesSlide" Target="../notesSlides/notesSlide2.xml" Id="rId3" /><Relationship Type="http://schemas.openxmlformats.org/officeDocument/2006/relationships/slideLayout" Target="../slideLayouts/slideLayout1.xml" Id="rId2" /></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&#65279;<?xml version="1.0" encoding="utf-8"?><Relationships xmlns="http://schemas.openxmlformats.org/package/2006/relationships"><Relationship Type="http://schemas.openxmlformats.org/officeDocument/2006/relationships/notesSlide" Target="../notesSlides/notesSlide4.xml" Id="rId3" /><Relationship Type="http://schemas.openxmlformats.org/officeDocument/2006/relationships/slideLayout" Target="../slideLayouts/slideLayout4.xml" Id="rId2" /><Relationship Type="http://schemas.openxmlformats.org/officeDocument/2006/relationships/image" Target="../media/image34.png" Id="rId5" /><Relationship Type="http://schemas.openxmlformats.org/officeDocument/2006/relationships/hyperlink" Target="mailto:swmurphy@mcguirewoods.com" TargetMode="External" Id="rId4" /></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16="http://schemas.microsoft.com/office/drawing/2014/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1" name="Text Placeholder 10" descr="" title=""/>
          <p:cNvSpPr>
            <a:spLocks noGrp="1"/>
          </p:cNvSpPr>
          <p:nvPr>
            <p:ph type="body" sz="quarter" idx="13"/>
          </p:nvPr>
        </p:nvSpPr>
        <p:spPr>
          <a:xfrm>
            <a:off x="628650" y="2904269"/>
            <a:ext cx="5859462" cy="989002"/>
          </a:xfrm>
        </p:spPr>
        <p:txBody>
          <a:bodyPr>
            <a:noAutofit/>
          </a:bodyPr>
          <a:lstStyle/>
          <a:p>
            <a:r>
              <a:rPr lang="en-US" sz="1800" b="1" dirty="0">
                <a:solidFill>
                  <a:schemeClr val="tx1">
                    <a:lumMod val="65000"/>
                    <a:lumOff val="35000"/>
                  </a:schemeClr>
                </a:solidFill>
              </a:rPr>
              <a:t>Presented By:</a:t>
            </a:r>
          </a:p>
          <a:p>
            <a:r>
              <a:rPr lang="en-US" sz="1600" b="1" dirty="0">
                <a:solidFill>
                  <a:schemeClr val="tx1">
                    <a:lumMod val="65000"/>
                    <a:lumOff val="35000"/>
                  </a:schemeClr>
                </a:solidFill>
              </a:rPr>
              <a:t>Bill Sanderson, November 15, 2022</a:t>
            </a:r>
          </a:p>
        </p:txBody>
      </p:sp>
      <p:sp>
        <p:nvSpPr>
          <p:cNvPr id="3" name="Slide Number Placeholder 2" descr="" title="">
            <a:extLst>
              <a:ext uri="{FF2B5EF4-FFF2-40B4-BE49-F238E27FC236}">
                <a16:creationId xmlns:a16="http://schemas.microsoft.com/office/drawing/2014/main" id="{43233C62-C6AB-43FE-A2B2-7C312FDE89BD}"/>
              </a:ext>
            </a:extLst>
          </p:cNvPr>
          <p:cNvSpPr>
            <a:spLocks noGrp="1"/>
          </p:cNvSpPr>
          <p:nvPr>
            <p:ph type="sldNum" sz="quarter" idx="12"/>
          </p:nvPr>
        </p:nvSpPr>
        <p:spPr/>
        <p:txBody>
          <a:bodyPr/>
          <a:lstStyle/>
          <a:p>
            <a:fld id="{C1A787F7-7C68-496C-A4D8-53EAE79CB292}" type="slidenum">
              <a:rPr lang="en-US" smtClean="0"/>
              <a:t>1</a:t>
            </a:fld>
            <a:endParaRPr lang="en-US" dirty="0"/>
          </a:p>
        </p:txBody>
      </p:sp>
      <p:sp>
        <p:nvSpPr>
          <p:cNvPr id="7" name="Title 3" descr="" title="">
            <a:extLst>
              <a:ext uri="{FF2B5EF4-FFF2-40B4-BE49-F238E27FC236}">
                <a16:creationId xmlns:a16="http://schemas.microsoft.com/office/drawing/2014/main" id="{8CC86F51-08E8-4EBB-97FB-11397A16F8A0}"/>
              </a:ext>
            </a:extLst>
          </p:cNvPr>
          <p:cNvSpPr>
            <a:spLocks noGrp="1"/>
          </p:cNvSpPr>
          <p:nvPr>
            <p:ph type="ctrTitle"/>
          </p:nvPr>
        </p:nvSpPr>
        <p:spPr>
          <a:xfrm>
            <a:off x="628650" y="824461"/>
            <a:ext cx="7807684" cy="1456335"/>
          </a:xfrm>
        </p:spPr>
        <p:txBody>
          <a:bodyPr>
            <a:normAutofit/>
          </a:bodyPr>
          <a:lstStyle/>
          <a:p>
            <a:pPr>
              <a:lnSpc>
                <a:spcPct val="100000"/>
              </a:lnSpc>
            </a:pPr>
            <a:r>
              <a:rPr lang="en-US" sz="3400" dirty="0"/>
              <a:t>Trust and Estate Scouting Report</a:t>
            </a:r>
            <a:br>
              <a:rPr lang="en-US" dirty="0"/>
            </a:br>
            <a:r>
              <a:rPr lang="en-US" sz="2000" b="1" i="1" dirty="0">
                <a:solidFill>
                  <a:srgbClr val="898989"/>
                </a:solidFill>
              </a:rPr>
              <a:t>Hampton Roads Estate Planning Council</a:t>
            </a:r>
            <a:endParaRPr lang="en-US" sz="2000" dirty="0"/>
          </a:p>
        </p:txBody>
      </p:sp>
    </p:spTree>
    <p:custData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BA03D2A6-49B4-4768-BA03-DECC9EA2B28A}"/>
              </a:ext>
            </a:extLst>
          </p:cNvPr>
          <p:cNvSpPr>
            <a:spLocks noGrp="1"/>
          </p:cNvSpPr>
          <p:nvPr>
            <p:ph type="title" idx="4294967295"/>
          </p:nvPr>
        </p:nvSpPr>
        <p:spPr>
          <a:xfrm>
            <a:off x="0" y="365125"/>
            <a:ext cx="7877175" cy="327025"/>
          </a:xfrm>
        </p:spPr>
        <p:txBody>
          <a:bodyPr>
            <a:normAutofit fontScale="90000"/>
          </a:bodyPr>
          <a:lstStyle/>
          <a:p>
            <a:r>
              <a:rPr lang="en-US" dirty="0"/>
              <a:t>What I’m listening to…</a:t>
            </a:r>
          </a:p>
        </p:txBody>
      </p:sp>
      <p:pic>
        <p:nvPicPr>
          <p:cNvPr id="5" name="Picture 4" descr="" title="">
            <a:extLst>
              <a:ext uri="{FF2B5EF4-FFF2-40B4-BE49-F238E27FC236}">
                <a16:creationId xmlns:a16="http://schemas.microsoft.com/office/drawing/2014/main" id="{CFF026A5-99E5-4490-B894-79D987201F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0" y="1017902"/>
            <a:ext cx="8534400" cy="2400300"/>
          </a:xfrm>
          <a:prstGeom prst="rect">
            <a:avLst/>
          </a:prstGeom>
        </p:spPr>
      </p:pic>
      <p:pic>
        <p:nvPicPr>
          <p:cNvPr id="13" name="Picture 2" descr="" title="">
            <a:extLst>
              <a:ext uri="{FF2B5EF4-FFF2-40B4-BE49-F238E27FC236}">
                <a16:creationId xmlns:a16="http://schemas.microsoft.com/office/drawing/2014/main" id="{37D6FB4F-ABA2-425D-AD57-B2EBB8DC0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198" y="1312803"/>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02305"/>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F8019FC6-546A-4EB1-AA4D-7439D01EE091}"/>
              </a:ext>
            </a:extLst>
          </p:cNvPr>
          <p:cNvSpPr>
            <a:spLocks noGrp="1"/>
          </p:cNvSpPr>
          <p:nvPr>
            <p:ph type="title" idx="4294967295"/>
          </p:nvPr>
        </p:nvSpPr>
        <p:spPr>
          <a:xfrm>
            <a:off x="0" y="365125"/>
            <a:ext cx="7877175" cy="327025"/>
          </a:xfrm>
        </p:spPr>
        <p:txBody>
          <a:bodyPr>
            <a:normAutofit fontScale="90000"/>
          </a:bodyPr>
          <a:lstStyle/>
          <a:p>
            <a:r>
              <a:rPr lang="en-US" altLang="en-US" dirty="0"/>
              <a:t>Here’s something work related to listen to…</a:t>
            </a:r>
            <a:endParaRPr lang="en-US" dirty="0"/>
          </a:p>
        </p:txBody>
      </p:sp>
      <p:sp>
        <p:nvSpPr>
          <p:cNvPr id="7" name="Text Box 25" descr="" title="">
            <a:extLst>
              <a:ext uri="{FF2B5EF4-FFF2-40B4-BE49-F238E27FC236}">
                <a16:creationId xmlns:a16="http://schemas.microsoft.com/office/drawing/2014/main" id="{AF0D5C4A-9DBC-4D5E-B660-C8E0CE91E3AA}"/>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a:solidFill>
                  <a:srgbClr val="F89510"/>
                </a:solidFill>
                <a:latin typeface="+mj-lt"/>
              </a:rPr>
              <a:t>CONFIDENTIAL</a:t>
            </a:r>
            <a:endParaRPr lang="en-US" sz="675" dirty="0">
              <a:solidFill>
                <a:srgbClr val="F89510"/>
              </a:solidFill>
              <a:latin typeface="+mj-lt"/>
            </a:endParaRPr>
          </a:p>
        </p:txBody>
      </p:sp>
      <p:pic>
        <p:nvPicPr>
          <p:cNvPr id="8" name="Picture 7" descr="" title="">
            <a:extLst>
              <a:ext uri="{FF2B5EF4-FFF2-40B4-BE49-F238E27FC236}">
                <a16:creationId xmlns:a16="http://schemas.microsoft.com/office/drawing/2014/main" id="{980777A3-6636-4A7E-8864-E21BA8FD7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926" y="997343"/>
            <a:ext cx="5027225" cy="3780473"/>
          </a:xfrm>
          <a:prstGeom prst="rect">
            <a:avLst/>
          </a:prstGeom>
        </p:spPr>
      </p:pic>
    </p:spTree>
    <p:extLst>
      <p:ext uri="{BB962C8B-B14F-4D97-AF65-F5344CB8AC3E}">
        <p14:creationId xmlns:p14="http://schemas.microsoft.com/office/powerpoint/2010/main" val="295952136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1" name="Text Placeholder 10" descr="" title=""/>
          <p:cNvSpPr>
            <a:spLocks noGrp="1"/>
          </p:cNvSpPr>
          <p:nvPr>
            <p:ph type="body" sz="quarter" idx="13"/>
          </p:nvPr>
        </p:nvSpPr>
        <p:spPr>
          <a:xfrm>
            <a:off x="628650" y="2904269"/>
            <a:ext cx="5859462" cy="989002"/>
          </a:xfrm>
        </p:spPr>
        <p:txBody>
          <a:bodyPr>
            <a:noAutofit/>
          </a:bodyPr>
          <a:lstStyle/>
          <a:p>
            <a:r>
              <a:rPr lang="en-US" sz="1800" b="1" dirty="0">
                <a:solidFill>
                  <a:schemeClr val="tx1">
                    <a:lumMod val="65000"/>
                    <a:lumOff val="35000"/>
                  </a:schemeClr>
                </a:solidFill>
              </a:rPr>
              <a:t>Presented By:</a:t>
            </a:r>
          </a:p>
          <a:p>
            <a:r>
              <a:rPr lang="en-US" sz="1600" b="1" dirty="0">
                <a:solidFill>
                  <a:schemeClr val="tx1">
                    <a:lumMod val="65000"/>
                    <a:lumOff val="35000"/>
                  </a:schemeClr>
                </a:solidFill>
              </a:rPr>
              <a:t>Bill Sanderson, November 15, 2022</a:t>
            </a:r>
          </a:p>
        </p:txBody>
      </p:sp>
      <p:sp>
        <p:nvSpPr>
          <p:cNvPr id="3" name="Slide Number Placeholder 2" descr="" title="">
            <a:extLst>
              <a:ext uri="{FF2B5EF4-FFF2-40B4-BE49-F238E27FC236}">
                <a16:creationId xmlns:a16="http://schemas.microsoft.com/office/drawing/2014/main" id="{43233C62-C6AB-43FE-A2B2-7C312FDE89BD}"/>
              </a:ext>
            </a:extLst>
          </p:cNvPr>
          <p:cNvSpPr>
            <a:spLocks noGrp="1"/>
          </p:cNvSpPr>
          <p:nvPr>
            <p:ph type="sldNum" sz="quarter" idx="12"/>
          </p:nvPr>
        </p:nvSpPr>
        <p:spPr/>
        <p:txBody>
          <a:bodyPr/>
          <a:lstStyle/>
          <a:p>
            <a:fld id="{C1A787F7-7C68-496C-A4D8-53EAE79CB292}" type="slidenum">
              <a:rPr lang="en-US" smtClean="0"/>
              <a:t>12</a:t>
            </a:fld>
            <a:endParaRPr lang="en-US" dirty="0"/>
          </a:p>
        </p:txBody>
      </p:sp>
      <p:sp>
        <p:nvSpPr>
          <p:cNvPr id="7" name="Title 3" descr="" title="">
            <a:extLst>
              <a:ext uri="{FF2B5EF4-FFF2-40B4-BE49-F238E27FC236}">
                <a16:creationId xmlns:a16="http://schemas.microsoft.com/office/drawing/2014/main" id="{8CC86F51-08E8-4EBB-97FB-11397A16F8A0}"/>
              </a:ext>
            </a:extLst>
          </p:cNvPr>
          <p:cNvSpPr>
            <a:spLocks noGrp="1"/>
          </p:cNvSpPr>
          <p:nvPr>
            <p:ph type="ctrTitle"/>
          </p:nvPr>
        </p:nvSpPr>
        <p:spPr>
          <a:xfrm>
            <a:off x="628650" y="824461"/>
            <a:ext cx="7807684" cy="1456335"/>
          </a:xfrm>
        </p:spPr>
        <p:txBody>
          <a:bodyPr>
            <a:normAutofit/>
          </a:bodyPr>
          <a:lstStyle/>
          <a:p>
            <a:pPr>
              <a:lnSpc>
                <a:spcPct val="100000"/>
              </a:lnSpc>
            </a:pPr>
            <a:r>
              <a:rPr lang="en-US" sz="3400" dirty="0"/>
              <a:t>Trust and Estate Scouting Report</a:t>
            </a:r>
            <a:br>
              <a:rPr lang="en-US" dirty="0"/>
            </a:br>
            <a:r>
              <a:rPr lang="en-US" sz="2000" b="1" i="1" dirty="0">
                <a:solidFill>
                  <a:srgbClr val="898989"/>
                </a:solidFill>
              </a:rPr>
              <a:t>Hampton Roads Estate Planning Council</a:t>
            </a:r>
            <a:endParaRPr lang="en-US" sz="2000" dirty="0"/>
          </a:p>
        </p:txBody>
      </p:sp>
    </p:spTree>
    <p:custDataLst/>
    <p:extLst>
      <p:ext uri="{BB962C8B-B14F-4D97-AF65-F5344CB8AC3E}">
        <p14:creationId xmlns:p14="http://schemas.microsoft.com/office/powerpoint/2010/main" val="354626755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50B6A38-5656-4397-9710-7BD3F64F4F32}"/>
              </a:ext>
            </a:extLst>
          </p:cNvPr>
          <p:cNvSpPr>
            <a:spLocks noGrp="1"/>
          </p:cNvSpPr>
          <p:nvPr>
            <p:ph type="title"/>
          </p:nvPr>
        </p:nvSpPr>
        <p:spPr/>
        <p:txBody>
          <a:bodyPr>
            <a:normAutofit/>
          </a:bodyPr>
          <a:lstStyle/>
          <a:p>
            <a:r>
              <a:rPr lang="en-US" dirty="0"/>
              <a:t>Scouting Report: Legislative and Regulatory Developments</a:t>
            </a:r>
          </a:p>
        </p:txBody>
      </p:sp>
      <p:sp>
        <p:nvSpPr>
          <p:cNvPr id="4" name="Slide Number Placeholder 3" descr="" title="">
            <a:extLst>
              <a:ext uri="{FF2B5EF4-FFF2-40B4-BE49-F238E27FC236}">
                <a16:creationId xmlns:a16="http://schemas.microsoft.com/office/drawing/2014/main" id="{32E546ED-8B93-4CAA-8159-F7C547584A2E}"/>
              </a:ext>
            </a:extLst>
          </p:cNvPr>
          <p:cNvSpPr>
            <a:spLocks noGrp="1"/>
          </p:cNvSpPr>
          <p:nvPr>
            <p:ph type="sldNum" sz="quarter" idx="12"/>
          </p:nvPr>
        </p:nvSpPr>
        <p:spPr/>
        <p:txBody>
          <a:bodyPr/>
          <a:lstStyle/>
          <a:p>
            <a:fld id="{C1A787F7-7C68-496C-A4D8-53EAE79CB292}" type="slidenum">
              <a:rPr lang="en-US" smtClean="0"/>
              <a:pPr/>
              <a:t>13</a:t>
            </a:fld>
            <a:endParaRPr lang="en-US" dirty="0"/>
          </a:p>
        </p:txBody>
      </p:sp>
      <p:pic>
        <p:nvPicPr>
          <p:cNvPr id="6" name="Picture 5" descr="" title="">
            <a:extLst>
              <a:ext uri="{FF2B5EF4-FFF2-40B4-BE49-F238E27FC236}">
                <a16:creationId xmlns:a16="http://schemas.microsoft.com/office/drawing/2014/main" id="{6DC60FDC-9AB0-4EF7-9CF8-67EC45909169}"/>
              </a:ext>
            </a:extLst>
          </p:cNvPr>
          <p:cNvPicPr>
            <a:picLocks noChangeAspect="1"/>
          </p:cNvPicPr>
          <p:nvPr/>
        </p:nvPicPr>
        <p:blipFill rotWithShape="1">
          <a:blip r:embed="rId3"/>
          <a:srcRect l="29546" r="3751" b="-2"/>
          <a:stretch/>
        </p:blipFill>
        <p:spPr>
          <a:xfrm>
            <a:off x="5943600" y="1948296"/>
            <a:ext cx="3199257" cy="31895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 name="Picture 9" descr="" title="">
            <a:extLst>
              <a:ext uri="{FF2B5EF4-FFF2-40B4-BE49-F238E27FC236}">
                <a16:creationId xmlns:a16="http://schemas.microsoft.com/office/drawing/2014/main" id="{9FC39DED-415D-40FF-AB88-F48F62C326F7}"/>
              </a:ext>
            </a:extLst>
          </p:cNvPr>
          <p:cNvPicPr>
            <a:picLocks noChangeAspect="1"/>
          </p:cNvPicPr>
          <p:nvPr/>
        </p:nvPicPr>
        <p:blipFill>
          <a:blip r:embed="rId4"/>
          <a:stretch>
            <a:fillRect/>
          </a:stretch>
        </p:blipFill>
        <p:spPr>
          <a:xfrm>
            <a:off x="677026" y="976746"/>
            <a:ext cx="5953125" cy="971550"/>
          </a:xfrm>
          <a:prstGeom prst="rect">
            <a:avLst/>
          </a:prstGeom>
        </p:spPr>
      </p:pic>
      <p:pic>
        <p:nvPicPr>
          <p:cNvPr id="11" name="Picture 10" descr="" title="">
            <a:extLst>
              <a:ext uri="{FF2B5EF4-FFF2-40B4-BE49-F238E27FC236}">
                <a16:creationId xmlns:a16="http://schemas.microsoft.com/office/drawing/2014/main" id="{8E0961F1-81D7-446A-9AF2-B893AEB9B90E}"/>
              </a:ext>
            </a:extLst>
          </p:cNvPr>
          <p:cNvPicPr>
            <a:picLocks noChangeAspect="1"/>
          </p:cNvPicPr>
          <p:nvPr/>
        </p:nvPicPr>
        <p:blipFill>
          <a:blip r:embed="rId5"/>
          <a:stretch>
            <a:fillRect/>
          </a:stretch>
        </p:blipFill>
        <p:spPr>
          <a:xfrm>
            <a:off x="887432" y="1884128"/>
            <a:ext cx="4625937" cy="2390775"/>
          </a:xfrm>
          <a:prstGeom prst="rect">
            <a:avLst/>
          </a:prstGeom>
        </p:spPr>
      </p:pic>
    </p:spTree>
    <p:extLst>
      <p:ext uri="{BB962C8B-B14F-4D97-AF65-F5344CB8AC3E}">
        <p14:creationId xmlns:p14="http://schemas.microsoft.com/office/powerpoint/2010/main" val="370852504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Legislative and Regulatory Developments</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14</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extLst>
              <p:ext uri="{D42A27DB-BD31-4B8C-83A1-F6EECF244321}">
                <p14:modId xmlns:p14="http://schemas.microsoft.com/office/powerpoint/2010/main" val="4037719101"/>
              </p:ext>
            </p:extLst>
          </p:nvPr>
        </p:nvGraphicFramePr>
        <p:xfrm>
          <a:off x="1895842" y="1203511"/>
          <a:ext cx="5893492" cy="544717"/>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This section provides headlines of interest to practitioners following IRS and Treasury administrative matters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829733" y="72425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2.     Washington D.C. – Administrative Roundup</a:t>
            </a:r>
          </a:p>
        </p:txBody>
      </p:sp>
      <p:sp>
        <p:nvSpPr>
          <p:cNvPr id="10" name="TextBox 9" descr="" title="">
            <a:extLst>
              <a:ext uri="{FF2B5EF4-FFF2-40B4-BE49-F238E27FC236}">
                <a16:creationId xmlns:a16="http://schemas.microsoft.com/office/drawing/2014/main" id="{0E20FDD2-1909-43A0-950E-054EF055ADDD}"/>
              </a:ext>
            </a:extLst>
          </p:cNvPr>
          <p:cNvSpPr txBox="1"/>
          <p:nvPr/>
        </p:nvSpPr>
        <p:spPr>
          <a:xfrm>
            <a:off x="956733" y="1858150"/>
            <a:ext cx="7230533" cy="3200876"/>
          </a:xfrm>
          <a:prstGeom prst="rect">
            <a:avLst/>
          </a:prstGeom>
          <a:noFill/>
        </p:spPr>
        <p:txBody>
          <a:bodyPr wrap="square">
            <a:spAutoFit/>
          </a:bodyPr>
          <a:lstStyle/>
          <a:p>
            <a:pPr marL="171450" indent="-171450">
              <a:buFont typeface="Arial" panose="020B0604020202020204" pitchFamily="34" charset="0"/>
              <a:buChar char="•"/>
            </a:pPr>
            <a:r>
              <a:rPr lang="en-US" sz="1200" b="1" dirty="0">
                <a:solidFill>
                  <a:srgbClr val="D47600"/>
                </a:solidFill>
                <a:latin typeface="Arial" panose="020B0604020202020204" pitchFamily="34" charset="0"/>
                <a:cs typeface="Arial" panose="020B0604020202020204" pitchFamily="34" charset="0"/>
              </a:rPr>
              <a:t>November 10, 2022: Danny Werfel nominated to serve as IRS Commissioner, succeeding Charles Rettig.</a:t>
            </a:r>
          </a:p>
          <a:p>
            <a:pPr marL="171450" indent="-171450">
              <a:buFont typeface="Arial" panose="020B0604020202020204" pitchFamily="34" charset="0"/>
              <a:buChar char="•"/>
            </a:pPr>
            <a:endParaRPr lang="en-US" sz="1200" b="1" dirty="0">
              <a:solidFill>
                <a:srgbClr val="D476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solidFill>
                  <a:srgbClr val="D47600"/>
                </a:solidFill>
                <a:latin typeface="Arial" panose="020B0604020202020204" pitchFamily="34" charset="0"/>
                <a:cs typeface="Arial" panose="020B0604020202020204" pitchFamily="34" charset="0"/>
              </a:rPr>
              <a:t>November 4, 2022: Treasury and IRS release Priority Guidance Plan</a:t>
            </a:r>
          </a:p>
          <a:p>
            <a:pPr marL="171450" indent="-1714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June 28, 2022: IRS, Treasury Issue Guidance Under Section 2053 Regarding Deduction for Interest Expense and Amounts Paid Under a Personal Guarantee, Certain Substantiation Requirements, and Applicability of Present Value Concepts (REG-130975-08)</a:t>
            </a:r>
          </a:p>
          <a:p>
            <a:pPr marL="171450" indent="-1714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June 1, 2022: IRS Reveals First Four of 2022’s Dirty Dozen Tax Scams (IR-2022-113)</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May 5, 2022: Proposed Regulations on Actuarial Tables</a:t>
            </a:r>
          </a:p>
          <a:p>
            <a:pPr marL="171450" indent="-1714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May 4, 2022: A Service-Wide Strategy Is Needed to Address Challenges Limiting Growth in Business Tax Return Electronic Filing (Report Number: 2022-40-036)</a:t>
            </a: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75372"/>
      </p:ext>
    </p:extLst>
  </p:cSld>
  <p:clrMapOvr>
    <a:masterClrMapping/>
  </p:clrMapOvr>
</p:sld>
</file>

<file path=ppt/slides/slide15.xml><?xml version="1.0" encoding="utf-8"?>
<p:sld xmlns:a16="http://schemas.microsoft.com/office/drawing/2014/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6C60DCA4-0C3E-4117-A25B-1AE6C57AD1A3}"/>
              </a:ext>
            </a:extLst>
          </p:cNvPr>
          <p:cNvSpPr>
            <a:spLocks noGrp="1"/>
          </p:cNvSpPr>
          <p:nvPr>
            <p:ph type="title"/>
          </p:nvPr>
        </p:nvSpPr>
        <p:spPr/>
        <p:txBody>
          <a:bodyPr>
            <a:normAutofit/>
          </a:bodyPr>
          <a:lstStyle/>
          <a:p>
            <a:r>
              <a:rPr lang="en-US" dirty="0"/>
              <a:t>Scouting Report: Legislative and Regulatory Developments</a:t>
            </a:r>
          </a:p>
        </p:txBody>
      </p:sp>
      <p:graphicFrame>
        <p:nvGraphicFramePr>
          <p:cNvPr id="5" name="Table 4" descr="" title="">
            <a:extLst>
              <a:ext uri="{FF2B5EF4-FFF2-40B4-BE49-F238E27FC236}">
                <a16:creationId xmlns:a16="http://schemas.microsoft.com/office/drawing/2014/main" id="{761F52C5-9176-4C6C-8A59-F60E704C936D}"/>
              </a:ext>
            </a:extLst>
          </p:cNvPr>
          <p:cNvGraphicFramePr>
            <a:graphicFrameLocks noGrp="1"/>
          </p:cNvGraphicFramePr>
          <p:nvPr>
            <p:extLst>
              <p:ext uri="{D42A27DB-BD31-4B8C-83A1-F6EECF244321}">
                <p14:modId xmlns:p14="http://schemas.microsoft.com/office/powerpoint/2010/main" val="428711895"/>
              </p:ext>
            </p:extLst>
          </p:nvPr>
        </p:nvGraphicFramePr>
        <p:xfrm>
          <a:off x="408509" y="1520714"/>
          <a:ext cx="8174737" cy="1942975"/>
        </p:xfrm>
        <a:graphic>
          <a:graphicData uri="http://schemas.openxmlformats.org/drawingml/2006/table">
            <a:tbl>
              <a:tblPr firstRow="1" firstCol="1" bandRow="1"/>
              <a:tblGrid>
                <a:gridCol w="3943487">
                  <a:extLst>
                    <a:ext uri="{9D8B030D-6E8A-4147-A177-3AD203B41FA5}">
                      <a16:colId xmlns:a16="http://schemas.microsoft.com/office/drawing/2014/main" val="1972035440"/>
                    </a:ext>
                  </a:extLst>
                </a:gridCol>
                <a:gridCol w="2032377">
                  <a:extLst>
                    <a:ext uri="{9D8B030D-6E8A-4147-A177-3AD203B41FA5}">
                      <a16:colId xmlns:a16="http://schemas.microsoft.com/office/drawing/2014/main" val="2877902833"/>
                    </a:ext>
                  </a:extLst>
                </a:gridCol>
                <a:gridCol w="2198873">
                  <a:extLst>
                    <a:ext uri="{9D8B030D-6E8A-4147-A177-3AD203B41FA5}">
                      <a16:colId xmlns:a16="http://schemas.microsoft.com/office/drawing/2014/main" val="2198451929"/>
                    </a:ext>
                  </a:extLst>
                </a:gridCol>
              </a:tblGrid>
              <a:tr h="407974">
                <a:tc gridSpan="3">
                  <a:txBody>
                    <a:bodyPr/>
                    <a:lstStyle/>
                    <a:p>
                      <a:pPr marL="0" marR="0">
                        <a:lnSpc>
                          <a:spcPct val="100000"/>
                        </a:lnSpc>
                        <a:spcBef>
                          <a:spcPts val="400"/>
                        </a:spcBef>
                        <a:spcAft>
                          <a:spcPts val="400"/>
                        </a:spcAft>
                      </a:pPr>
                      <a:r>
                        <a:rPr lang="en-US" sz="1800" b="1" dirty="0">
                          <a:solidFill>
                            <a:srgbClr val="FFFFFF"/>
                          </a:solidFill>
                          <a:effectLst/>
                          <a:latin typeface="+mj-lt"/>
                          <a:ea typeface="Arial" panose="020B0604020202020204" pitchFamily="34" charset="0"/>
                          <a:cs typeface="Calibri" panose="020F0502020204030204" pitchFamily="34" charset="0"/>
                        </a:rPr>
                        <a:t>Applicable Federal Rates – November 2022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3C5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1894521"/>
                  </a:ext>
                </a:extLst>
              </a:tr>
              <a:tr h="364422">
                <a:tc>
                  <a:txBody>
                    <a:bodyPr/>
                    <a:lstStyle/>
                    <a:p>
                      <a:pPr marL="0" marR="0">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Short-Term AFR </a:t>
                      </a:r>
                      <a:r>
                        <a:rPr lang="en-US" sz="900" b="1" dirty="0">
                          <a:effectLst/>
                          <a:latin typeface="+mj-lt"/>
                          <a:ea typeface="Times New Roman" panose="02020603050405020304" pitchFamily="18" charset="0"/>
                          <a:cs typeface="Calibri" panose="020F0502020204030204" pitchFamily="34" charset="0"/>
                        </a:rPr>
                        <a:t>(Annual Compounding)</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4.10%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600"/>
                        </a:spcAft>
                      </a:pP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452181"/>
                  </a:ext>
                </a:extLst>
              </a:tr>
              <a:tr h="364423">
                <a:tc>
                  <a:txBody>
                    <a:bodyPr/>
                    <a:lstStyle/>
                    <a:p>
                      <a:pPr marL="0" marR="0">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Mid-Term AFR </a:t>
                      </a:r>
                      <a:r>
                        <a:rPr lang="en-US" sz="900" b="1" kern="1200" dirty="0">
                          <a:solidFill>
                            <a:schemeClr val="tx1"/>
                          </a:solidFill>
                          <a:effectLst/>
                          <a:latin typeface="+mj-lt"/>
                          <a:ea typeface="Times New Roman" panose="02020603050405020304" pitchFamily="18" charset="0"/>
                          <a:cs typeface="Calibri" panose="020F0502020204030204" pitchFamily="34" charset="0"/>
                        </a:rPr>
                        <a:t>(Annual Compounding)</a:t>
                      </a:r>
                      <a:endParaRPr lang="en-US" sz="9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3.97%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600"/>
                        </a:spcAft>
                      </a:pP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60236"/>
                  </a:ext>
                </a:extLst>
              </a:tr>
              <a:tr h="395333">
                <a:tc>
                  <a:txBody>
                    <a:bodyPr/>
                    <a:lstStyle/>
                    <a:p>
                      <a:pPr marL="0" marR="0">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Long-Term AFR </a:t>
                      </a:r>
                      <a:r>
                        <a:rPr kumimoji="0" lang="en-US" sz="900" b="1" i="0" u="none" strike="noStrike" kern="1200" cap="none" spc="0" normalizeH="0" baseline="0" noProof="0" dirty="0">
                          <a:ln>
                            <a:noFill/>
                          </a:ln>
                          <a:solidFill>
                            <a:srgbClr val="191919"/>
                          </a:solidFill>
                          <a:effectLst/>
                          <a:uLnTx/>
                          <a:uFillTx/>
                          <a:latin typeface="Arial"/>
                          <a:ea typeface="Times New Roman" panose="02020603050405020304" pitchFamily="18" charset="0"/>
                          <a:cs typeface="Calibri" panose="020F0502020204030204" pitchFamily="34" charset="0"/>
                        </a:rPr>
                        <a:t>(Annual Compounding)</a:t>
                      </a: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3.92%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600"/>
                        </a:spcAft>
                      </a:pP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457311"/>
                  </a:ext>
                </a:extLst>
              </a:tr>
              <a:tr h="410823">
                <a:tc>
                  <a:txBody>
                    <a:bodyPr/>
                    <a:lstStyle/>
                    <a:p>
                      <a:pPr marL="0" marR="0">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Section 7520 Rate </a:t>
                      </a:r>
                      <a:r>
                        <a:rPr kumimoji="0" lang="en-US" sz="900" b="1" i="0" u="none" strike="noStrike" kern="1200" cap="none" spc="0" normalizeH="0" baseline="0" noProof="0" dirty="0">
                          <a:ln>
                            <a:noFill/>
                          </a:ln>
                          <a:solidFill>
                            <a:srgbClr val="191919"/>
                          </a:solidFill>
                          <a:effectLst/>
                          <a:uLnTx/>
                          <a:uFillTx/>
                          <a:latin typeface="Arial"/>
                          <a:ea typeface="Times New Roman" panose="02020603050405020304" pitchFamily="18" charset="0"/>
                          <a:cs typeface="Calibri" panose="020F0502020204030204" pitchFamily="34" charset="0"/>
                        </a:rPr>
                        <a:t>(Annual Compounding)</a:t>
                      </a: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800" b="1" dirty="0">
                          <a:effectLst/>
                          <a:latin typeface="+mj-lt"/>
                          <a:ea typeface="Times New Roman" panose="02020603050405020304" pitchFamily="18" charset="0"/>
                          <a:cs typeface="Calibri" panose="020F0502020204030204" pitchFamily="34" charset="0"/>
                        </a:rPr>
                        <a:t>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600"/>
                        </a:spcAft>
                      </a:pPr>
                      <a:endParaRPr lang="en-US" sz="1800" b="1" dirty="0">
                        <a:effectLst/>
                        <a:latin typeface="+mj-lt"/>
                        <a:ea typeface="Times New Roman" panose="02020603050405020304" pitchFamily="18"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298856"/>
                  </a:ext>
                </a:extLst>
              </a:tr>
            </a:tbl>
          </a:graphicData>
        </a:graphic>
      </p:graphicFrame>
      <p:sp>
        <p:nvSpPr>
          <p:cNvPr id="11" name="Up Arrow 11" descr="" title="">
            <a:extLst>
              <a:ext uri="{FF2B5EF4-FFF2-40B4-BE49-F238E27FC236}">
                <a16:creationId xmlns:a16="http://schemas.microsoft.com/office/drawing/2014/main" id="{F15F35FA-2177-4703-97DC-04C2A3943BE4}"/>
              </a:ext>
            </a:extLst>
          </p:cNvPr>
          <p:cNvSpPr/>
          <p:nvPr/>
        </p:nvSpPr>
        <p:spPr>
          <a:xfrm>
            <a:off x="7412285" y="1637710"/>
            <a:ext cx="253657" cy="230444"/>
          </a:xfrm>
          <a:prstGeom prst="upArrow">
            <a:avLst/>
          </a:prstGeom>
          <a:solidFill>
            <a:srgbClr val="003A5D"/>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rgbClr val="FFFFFF"/>
              </a:solidFill>
              <a:latin typeface="Calibri" panose="020F0502020204030204"/>
            </a:endParaRPr>
          </a:p>
        </p:txBody>
      </p:sp>
      <p:sp>
        <p:nvSpPr>
          <p:cNvPr id="12" name="Up Arrow 11" descr="" title="">
            <a:extLst>
              <a:ext uri="{FF2B5EF4-FFF2-40B4-BE49-F238E27FC236}">
                <a16:creationId xmlns:a16="http://schemas.microsoft.com/office/drawing/2014/main" id="{6F4D97DE-21FD-4244-9F0E-02D5920B23EC}"/>
              </a:ext>
            </a:extLst>
          </p:cNvPr>
          <p:cNvSpPr/>
          <p:nvPr/>
        </p:nvSpPr>
        <p:spPr>
          <a:xfrm>
            <a:off x="7412285" y="2377898"/>
            <a:ext cx="253657" cy="230444"/>
          </a:xfrm>
          <a:prstGeom prst="upArrow">
            <a:avLst/>
          </a:prstGeom>
          <a:solidFill>
            <a:srgbClr val="003A5D"/>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rgbClr val="FFFFFF"/>
              </a:solidFill>
              <a:latin typeface="Calibri" panose="020F0502020204030204"/>
            </a:endParaRPr>
          </a:p>
        </p:txBody>
      </p:sp>
      <p:sp>
        <p:nvSpPr>
          <p:cNvPr id="13" name="Up Arrow 11" descr="" title="">
            <a:extLst>
              <a:ext uri="{FF2B5EF4-FFF2-40B4-BE49-F238E27FC236}">
                <a16:creationId xmlns:a16="http://schemas.microsoft.com/office/drawing/2014/main" id="{10EAEE8C-0778-4EFD-94BB-48CEEB34C46E}"/>
              </a:ext>
            </a:extLst>
          </p:cNvPr>
          <p:cNvSpPr/>
          <p:nvPr/>
        </p:nvSpPr>
        <p:spPr>
          <a:xfrm>
            <a:off x="7404265" y="2734794"/>
            <a:ext cx="253657" cy="230444"/>
          </a:xfrm>
          <a:prstGeom prst="upArrow">
            <a:avLst/>
          </a:prstGeom>
          <a:solidFill>
            <a:srgbClr val="003A5D"/>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rgbClr val="FFFFFF"/>
              </a:solidFill>
              <a:latin typeface="Calibri" panose="020F0502020204030204"/>
            </a:endParaRPr>
          </a:p>
        </p:txBody>
      </p:sp>
      <p:sp>
        <p:nvSpPr>
          <p:cNvPr id="14" name="Up Arrow 11" descr="" title="">
            <a:extLst>
              <a:ext uri="{FF2B5EF4-FFF2-40B4-BE49-F238E27FC236}">
                <a16:creationId xmlns:a16="http://schemas.microsoft.com/office/drawing/2014/main" id="{04034CFA-4B34-4AE7-840D-077622D3E91E}"/>
              </a:ext>
            </a:extLst>
          </p:cNvPr>
          <p:cNvSpPr/>
          <p:nvPr/>
        </p:nvSpPr>
        <p:spPr>
          <a:xfrm>
            <a:off x="7420646" y="3099241"/>
            <a:ext cx="253657" cy="230444"/>
          </a:xfrm>
          <a:prstGeom prst="upArrow">
            <a:avLst/>
          </a:prstGeom>
          <a:solidFill>
            <a:srgbClr val="003A5D"/>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rgbClr val="FFFFFF"/>
              </a:solidFill>
              <a:latin typeface="Calibri" panose="020F0502020204030204"/>
            </a:endParaRPr>
          </a:p>
        </p:txBody>
      </p:sp>
      <p:sp>
        <p:nvSpPr>
          <p:cNvPr id="15" name="TextBox 14" descr="" title="">
            <a:extLst>
              <a:ext uri="{FF2B5EF4-FFF2-40B4-BE49-F238E27FC236}">
                <a16:creationId xmlns:a16="http://schemas.microsoft.com/office/drawing/2014/main" id="{A0A19CE2-362B-4F5B-97DE-13AC2D03D800}"/>
              </a:ext>
            </a:extLst>
          </p:cNvPr>
          <p:cNvSpPr txBox="1"/>
          <p:nvPr/>
        </p:nvSpPr>
        <p:spPr>
          <a:xfrm>
            <a:off x="340613" y="3676604"/>
            <a:ext cx="8174737" cy="784830"/>
          </a:xfrm>
          <a:prstGeom prst="rect">
            <a:avLst/>
          </a:prstGeom>
          <a:noFill/>
        </p:spPr>
        <p:txBody>
          <a:bodyPr wrap="square">
            <a:spAutoFit/>
          </a:bodyPr>
          <a:lstStyle/>
          <a:p>
            <a:pPr defTabSz="685800" fontAlgn="base">
              <a:spcBef>
                <a:spcPct val="0"/>
              </a:spcBef>
              <a:spcAft>
                <a:spcPct val="0"/>
              </a:spcAft>
            </a:pPr>
            <a:r>
              <a:rPr lang="en-US" sz="1500" dirty="0">
                <a:solidFill>
                  <a:srgbClr val="191919"/>
                </a:solidFill>
                <a:latin typeface="Arial" panose="020B0604020202020204" pitchFamily="34" charset="0"/>
                <a:ea typeface="Calibri" panose="020F0502020204030204" pitchFamily="34" charset="0"/>
              </a:rPr>
              <a:t>Remember that HIGHER 7520 RATES are GOOD for QPRTs, CRATs, and CGAs and BAD for GRATs, CLATs, and private annuities; LOWER 7520 RATES are GOOD for GRATs, CLATs, and private annuities and BAD for QPRTs, CRATs, and CGAs. </a:t>
            </a:r>
            <a:endParaRPr lang="en-US" sz="1500" dirty="0">
              <a:solidFill>
                <a:srgbClr val="191919"/>
              </a:solidFill>
              <a:latin typeface="Times New Roman" pitchFamily="18" charset="0"/>
            </a:endParaRPr>
          </a:p>
        </p:txBody>
      </p:sp>
      <p:sp>
        <p:nvSpPr>
          <p:cNvPr id="10" name="Text Box 25" descr="" title="">
            <a:extLst>
              <a:ext uri="{FF2B5EF4-FFF2-40B4-BE49-F238E27FC236}">
                <a16:creationId xmlns:a16="http://schemas.microsoft.com/office/drawing/2014/main" id="{DB77818E-FDBD-4F4F-9A90-044C351D2AF7}"/>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800" fontAlgn="base">
              <a:spcBef>
                <a:spcPct val="0"/>
              </a:spcBef>
              <a:spcAft>
                <a:spcPct val="0"/>
              </a:spcAft>
            </a:pPr>
            <a:r>
              <a:rPr lang="en-US" sz="675" dirty="0">
                <a:solidFill>
                  <a:srgbClr val="F89510"/>
                </a:solidFill>
                <a:latin typeface="Arial"/>
              </a:rPr>
              <a:t>CONFIDENTIAL</a:t>
            </a:r>
          </a:p>
        </p:txBody>
      </p:sp>
      <p:sp>
        <p:nvSpPr>
          <p:cNvPr id="16" name="TextBox 15" descr="" title="">
            <a:extLst>
              <a:ext uri="{FF2B5EF4-FFF2-40B4-BE49-F238E27FC236}">
                <a16:creationId xmlns:a16="http://schemas.microsoft.com/office/drawing/2014/main" id="{D3E5415B-17BE-4C6B-BD3D-9B73B48B3BB1}"/>
              </a:ext>
            </a:extLst>
          </p:cNvPr>
          <p:cNvSpPr txBox="1"/>
          <p:nvPr/>
        </p:nvSpPr>
        <p:spPr>
          <a:xfrm>
            <a:off x="833579" y="82406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3.     Revenue Ruling 2022-20 (October 16, 2022)</a:t>
            </a:r>
          </a:p>
        </p:txBody>
      </p:sp>
      <p:sp>
        <p:nvSpPr>
          <p:cNvPr id="17" name="Up Arrow 11" descr="" title="">
            <a:extLst>
              <a:ext uri="{FF2B5EF4-FFF2-40B4-BE49-F238E27FC236}">
                <a16:creationId xmlns:a16="http://schemas.microsoft.com/office/drawing/2014/main" id="{610818CA-B87A-4B5D-B563-68410BC737B3}"/>
              </a:ext>
            </a:extLst>
          </p:cNvPr>
          <p:cNvSpPr/>
          <p:nvPr/>
        </p:nvSpPr>
        <p:spPr>
          <a:xfrm>
            <a:off x="7412285" y="2023719"/>
            <a:ext cx="253657" cy="230444"/>
          </a:xfrm>
          <a:prstGeom prst="upArrow">
            <a:avLst/>
          </a:prstGeom>
          <a:solidFill>
            <a:srgbClr val="003A5D"/>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kern="0">
              <a:solidFill>
                <a:srgbClr val="FFFFFF"/>
              </a:solidFill>
              <a:latin typeface="Calibri" panose="020F0502020204030204"/>
            </a:endParaRPr>
          </a:p>
        </p:txBody>
      </p:sp>
    </p:spTree>
    <p:extLst>
      <p:ext uri="{BB962C8B-B14F-4D97-AF65-F5344CB8AC3E}">
        <p14:creationId xmlns:p14="http://schemas.microsoft.com/office/powerpoint/2010/main" val="3226553510"/>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CEA24965-A60A-4D70-813D-EB82926C9DA2}"/>
              </a:ext>
            </a:extLst>
          </p:cNvPr>
          <p:cNvSpPr>
            <a:spLocks noGrp="1"/>
          </p:cNvSpPr>
          <p:nvPr>
            <p:ph type="title"/>
          </p:nvPr>
        </p:nvSpPr>
        <p:spPr/>
        <p:txBody>
          <a:bodyPr>
            <a:normAutofit/>
          </a:bodyPr>
          <a:lstStyle/>
          <a:p>
            <a:r>
              <a:rPr lang="en-US" dirty="0"/>
              <a:t>Scouting Report: Legislative and Regulatory Developments</a:t>
            </a:r>
          </a:p>
        </p:txBody>
      </p:sp>
      <p:sp>
        <p:nvSpPr>
          <p:cNvPr id="7" name="Text Box 25" descr="" title="">
            <a:extLst>
              <a:ext uri="{FF2B5EF4-FFF2-40B4-BE49-F238E27FC236}">
                <a16:creationId xmlns:a16="http://schemas.microsoft.com/office/drawing/2014/main" id="{0EA5593E-B1B1-40A7-95FF-76F985AB9CEC}"/>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800" fontAlgn="base">
              <a:spcBef>
                <a:spcPct val="0"/>
              </a:spcBef>
              <a:spcAft>
                <a:spcPct val="0"/>
              </a:spcAft>
            </a:pPr>
            <a:r>
              <a:rPr lang="en-US" sz="675" dirty="0">
                <a:solidFill>
                  <a:srgbClr val="F89510"/>
                </a:solidFill>
                <a:latin typeface="Arial"/>
              </a:rPr>
              <a:t>CONFIDENTIAL</a:t>
            </a:r>
          </a:p>
        </p:txBody>
      </p:sp>
      <p:sp>
        <p:nvSpPr>
          <p:cNvPr id="8" name="TextBox 7" descr="" title="">
            <a:extLst>
              <a:ext uri="{FF2B5EF4-FFF2-40B4-BE49-F238E27FC236}">
                <a16:creationId xmlns:a16="http://schemas.microsoft.com/office/drawing/2014/main" id="{06A619F8-77DB-4F36-B236-BFC9C54AAC1B}"/>
              </a:ext>
            </a:extLst>
          </p:cNvPr>
          <p:cNvSpPr txBox="1"/>
          <p:nvPr/>
        </p:nvSpPr>
        <p:spPr>
          <a:xfrm>
            <a:off x="753369" y="99007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3. Revenue Ruling 2022-20 (October 16, 2022)</a:t>
            </a:r>
          </a:p>
        </p:txBody>
      </p:sp>
      <p:pic>
        <p:nvPicPr>
          <p:cNvPr id="2" name="Picture 1" descr="" title="">
            <a:extLst>
              <a:ext uri="{FF2B5EF4-FFF2-40B4-BE49-F238E27FC236}">
                <a16:creationId xmlns:a16="http://schemas.microsoft.com/office/drawing/2014/main" id="{C307FDE2-872E-476A-9F40-642541EA494B}"/>
              </a:ext>
            </a:extLst>
          </p:cNvPr>
          <p:cNvPicPr>
            <a:picLocks noChangeAspect="1"/>
          </p:cNvPicPr>
          <p:nvPr/>
        </p:nvPicPr>
        <p:blipFill>
          <a:blip r:embed="rId2"/>
          <a:stretch>
            <a:fillRect/>
          </a:stretch>
        </p:blipFill>
        <p:spPr>
          <a:xfrm>
            <a:off x="556921" y="1488821"/>
            <a:ext cx="8030158" cy="2811892"/>
          </a:xfrm>
          <a:prstGeom prst="rect">
            <a:avLst/>
          </a:prstGeom>
        </p:spPr>
      </p:pic>
    </p:spTree>
    <p:extLst>
      <p:ext uri="{BB962C8B-B14F-4D97-AF65-F5344CB8AC3E}">
        <p14:creationId xmlns:p14="http://schemas.microsoft.com/office/powerpoint/2010/main" val="1138950842"/>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CEA24965-A60A-4D70-813D-EB82926C9DA2}"/>
              </a:ext>
            </a:extLst>
          </p:cNvPr>
          <p:cNvSpPr>
            <a:spLocks noGrp="1"/>
          </p:cNvSpPr>
          <p:nvPr>
            <p:ph type="title"/>
          </p:nvPr>
        </p:nvSpPr>
        <p:spPr/>
        <p:txBody>
          <a:bodyPr>
            <a:normAutofit/>
          </a:bodyPr>
          <a:lstStyle/>
          <a:p>
            <a:r>
              <a:rPr lang="en-US" dirty="0"/>
              <a:t>Scouting Report: Legislative and Regulatory Developments</a:t>
            </a:r>
          </a:p>
        </p:txBody>
      </p:sp>
      <p:sp>
        <p:nvSpPr>
          <p:cNvPr id="5" name="Text Box 25" descr="" title="">
            <a:extLst>
              <a:ext uri="{FF2B5EF4-FFF2-40B4-BE49-F238E27FC236}">
                <a16:creationId xmlns:a16="http://schemas.microsoft.com/office/drawing/2014/main" id="{A0AF6028-02EB-422E-AFC3-ADE92FEC3A0C}"/>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800" fontAlgn="base">
              <a:spcBef>
                <a:spcPct val="0"/>
              </a:spcBef>
              <a:spcAft>
                <a:spcPct val="0"/>
              </a:spcAft>
            </a:pPr>
            <a:r>
              <a:rPr lang="en-US" sz="675" dirty="0">
                <a:solidFill>
                  <a:srgbClr val="F89510"/>
                </a:solidFill>
                <a:latin typeface="Arial"/>
              </a:rPr>
              <a:t>CONFIDENTIAL</a:t>
            </a:r>
          </a:p>
        </p:txBody>
      </p:sp>
      <p:sp>
        <p:nvSpPr>
          <p:cNvPr id="7" name="TextBox 6" descr="" title="">
            <a:extLst>
              <a:ext uri="{FF2B5EF4-FFF2-40B4-BE49-F238E27FC236}">
                <a16:creationId xmlns:a16="http://schemas.microsoft.com/office/drawing/2014/main" id="{A6D07467-0782-48BA-9D48-5DA861E6950A}"/>
              </a:ext>
            </a:extLst>
          </p:cNvPr>
          <p:cNvSpPr txBox="1"/>
          <p:nvPr/>
        </p:nvSpPr>
        <p:spPr>
          <a:xfrm>
            <a:off x="833579" y="82406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3. Revenue Ruling 2022-20 (October 16, 2022)</a:t>
            </a:r>
          </a:p>
        </p:txBody>
      </p:sp>
      <p:pic>
        <p:nvPicPr>
          <p:cNvPr id="2" name="Picture 1" descr="" title="">
            <a:extLst>
              <a:ext uri="{FF2B5EF4-FFF2-40B4-BE49-F238E27FC236}">
                <a16:creationId xmlns:a16="http://schemas.microsoft.com/office/drawing/2014/main" id="{F31F7AB4-EABB-476D-BA35-30F1562C7454}"/>
              </a:ext>
            </a:extLst>
          </p:cNvPr>
          <p:cNvPicPr>
            <a:picLocks noChangeAspect="1"/>
          </p:cNvPicPr>
          <p:nvPr/>
        </p:nvPicPr>
        <p:blipFill>
          <a:blip r:embed="rId2"/>
          <a:stretch>
            <a:fillRect/>
          </a:stretch>
        </p:blipFill>
        <p:spPr>
          <a:xfrm>
            <a:off x="585536" y="1293209"/>
            <a:ext cx="8006071" cy="2877738"/>
          </a:xfrm>
          <a:prstGeom prst="rect">
            <a:avLst/>
          </a:prstGeom>
        </p:spPr>
      </p:pic>
    </p:spTree>
    <p:extLst>
      <p:ext uri="{BB962C8B-B14F-4D97-AF65-F5344CB8AC3E}">
        <p14:creationId xmlns:p14="http://schemas.microsoft.com/office/powerpoint/2010/main" val="3379442063"/>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CEA24965-A60A-4D70-813D-EB82926C9DA2}"/>
              </a:ext>
            </a:extLst>
          </p:cNvPr>
          <p:cNvSpPr>
            <a:spLocks noGrp="1"/>
          </p:cNvSpPr>
          <p:nvPr>
            <p:ph type="title"/>
          </p:nvPr>
        </p:nvSpPr>
        <p:spPr/>
        <p:txBody>
          <a:bodyPr>
            <a:normAutofit/>
          </a:bodyPr>
          <a:lstStyle/>
          <a:p>
            <a:r>
              <a:rPr lang="en-US" dirty="0"/>
              <a:t>Scouting Report: Legislative and Regulatory Developments</a:t>
            </a:r>
          </a:p>
        </p:txBody>
      </p:sp>
      <p:sp>
        <p:nvSpPr>
          <p:cNvPr id="6" name="Text Box 25" descr="" title="">
            <a:extLst>
              <a:ext uri="{FF2B5EF4-FFF2-40B4-BE49-F238E27FC236}">
                <a16:creationId xmlns:a16="http://schemas.microsoft.com/office/drawing/2014/main" id="{AEFB62B3-17B1-472F-A096-8567EE176A6E}"/>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800" fontAlgn="base">
              <a:spcBef>
                <a:spcPct val="0"/>
              </a:spcBef>
              <a:spcAft>
                <a:spcPct val="0"/>
              </a:spcAft>
            </a:pPr>
            <a:r>
              <a:rPr lang="en-US" sz="675" dirty="0">
                <a:solidFill>
                  <a:srgbClr val="F89510"/>
                </a:solidFill>
                <a:latin typeface="Arial"/>
              </a:rPr>
              <a:t>CONFIDENTIAL</a:t>
            </a:r>
          </a:p>
        </p:txBody>
      </p:sp>
      <p:sp>
        <p:nvSpPr>
          <p:cNvPr id="8" name="TextBox 7" descr="" title="">
            <a:extLst>
              <a:ext uri="{FF2B5EF4-FFF2-40B4-BE49-F238E27FC236}">
                <a16:creationId xmlns:a16="http://schemas.microsoft.com/office/drawing/2014/main" id="{6F8CC0B8-73CE-4A6F-B72F-95A0F2890D5D}"/>
              </a:ext>
            </a:extLst>
          </p:cNvPr>
          <p:cNvSpPr txBox="1"/>
          <p:nvPr/>
        </p:nvSpPr>
        <p:spPr>
          <a:xfrm>
            <a:off x="833579" y="82406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3. Revenue Ruling 2022-20 (October 16, 2022)</a:t>
            </a:r>
          </a:p>
        </p:txBody>
      </p:sp>
      <p:pic>
        <p:nvPicPr>
          <p:cNvPr id="4" name="Picture 3" descr="" title="">
            <a:extLst>
              <a:ext uri="{FF2B5EF4-FFF2-40B4-BE49-F238E27FC236}">
                <a16:creationId xmlns:a16="http://schemas.microsoft.com/office/drawing/2014/main" id="{3566CF3E-A315-4DE6-93E1-80809AE1CADE}"/>
              </a:ext>
            </a:extLst>
          </p:cNvPr>
          <p:cNvPicPr>
            <a:picLocks noChangeAspect="1"/>
          </p:cNvPicPr>
          <p:nvPr/>
        </p:nvPicPr>
        <p:blipFill>
          <a:blip r:embed="rId2"/>
          <a:stretch>
            <a:fillRect/>
          </a:stretch>
        </p:blipFill>
        <p:spPr>
          <a:xfrm>
            <a:off x="965904" y="1246538"/>
            <a:ext cx="6132728" cy="3307422"/>
          </a:xfrm>
          <a:prstGeom prst="rect">
            <a:avLst/>
          </a:prstGeom>
        </p:spPr>
      </p:pic>
    </p:spTree>
    <p:extLst>
      <p:ext uri="{BB962C8B-B14F-4D97-AF65-F5344CB8AC3E}">
        <p14:creationId xmlns:p14="http://schemas.microsoft.com/office/powerpoint/2010/main" val="344316583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CEA24965-A60A-4D70-813D-EB82926C9DA2}"/>
              </a:ext>
            </a:extLst>
          </p:cNvPr>
          <p:cNvSpPr>
            <a:spLocks noGrp="1"/>
          </p:cNvSpPr>
          <p:nvPr>
            <p:ph type="title"/>
          </p:nvPr>
        </p:nvSpPr>
        <p:spPr/>
        <p:txBody>
          <a:bodyPr>
            <a:normAutofit/>
          </a:bodyPr>
          <a:lstStyle/>
          <a:p>
            <a:r>
              <a:rPr lang="en-US" dirty="0"/>
              <a:t>Scouting Report: Legislative and Regulatory Developments</a:t>
            </a:r>
          </a:p>
        </p:txBody>
      </p:sp>
      <p:sp>
        <p:nvSpPr>
          <p:cNvPr id="5" name="Text Box 25" descr="" title="">
            <a:extLst>
              <a:ext uri="{FF2B5EF4-FFF2-40B4-BE49-F238E27FC236}">
                <a16:creationId xmlns:a16="http://schemas.microsoft.com/office/drawing/2014/main" id="{F5C67CBA-842B-4328-9018-579E193466F8}"/>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800" fontAlgn="base">
              <a:spcBef>
                <a:spcPct val="0"/>
              </a:spcBef>
              <a:spcAft>
                <a:spcPct val="0"/>
              </a:spcAft>
            </a:pPr>
            <a:r>
              <a:rPr lang="en-US" sz="675" dirty="0">
                <a:solidFill>
                  <a:srgbClr val="F89510"/>
                </a:solidFill>
                <a:latin typeface="Arial"/>
              </a:rPr>
              <a:t>CONFIDENTIAL</a:t>
            </a:r>
          </a:p>
        </p:txBody>
      </p:sp>
      <p:sp>
        <p:nvSpPr>
          <p:cNvPr id="8" name="TextBox 7" descr="" title="">
            <a:extLst>
              <a:ext uri="{FF2B5EF4-FFF2-40B4-BE49-F238E27FC236}">
                <a16:creationId xmlns:a16="http://schemas.microsoft.com/office/drawing/2014/main" id="{148F975B-B830-4978-A515-A99813ADD956}"/>
              </a:ext>
            </a:extLst>
          </p:cNvPr>
          <p:cNvSpPr txBox="1"/>
          <p:nvPr/>
        </p:nvSpPr>
        <p:spPr>
          <a:xfrm>
            <a:off x="833579" y="824067"/>
            <a:ext cx="6587067" cy="369332"/>
          </a:xfrm>
          <a:prstGeom prst="rect">
            <a:avLst/>
          </a:prstGeom>
          <a:noFill/>
        </p:spPr>
        <p:txBody>
          <a:bodyPr wrap="square" rtlCol="0">
            <a:sp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3.     Revenue Ruling 2022-18 (September 16, 2022)</a:t>
            </a:r>
          </a:p>
        </p:txBody>
      </p:sp>
      <p:pic>
        <p:nvPicPr>
          <p:cNvPr id="2" name="Picture 1" descr="" title="">
            <a:extLst>
              <a:ext uri="{FF2B5EF4-FFF2-40B4-BE49-F238E27FC236}">
                <a16:creationId xmlns:a16="http://schemas.microsoft.com/office/drawing/2014/main" id="{8D17299F-CF5F-41AB-BF4E-8D24090E80CB}"/>
              </a:ext>
            </a:extLst>
          </p:cNvPr>
          <p:cNvPicPr>
            <a:picLocks noChangeAspect="1"/>
          </p:cNvPicPr>
          <p:nvPr/>
        </p:nvPicPr>
        <p:blipFill>
          <a:blip r:embed="rId2"/>
          <a:stretch>
            <a:fillRect/>
          </a:stretch>
        </p:blipFill>
        <p:spPr>
          <a:xfrm>
            <a:off x="556921" y="1371375"/>
            <a:ext cx="8030158" cy="2899408"/>
          </a:xfrm>
          <a:prstGeom prst="rect">
            <a:avLst/>
          </a:prstGeom>
        </p:spPr>
      </p:pic>
    </p:spTree>
    <p:extLst>
      <p:ext uri="{BB962C8B-B14F-4D97-AF65-F5344CB8AC3E}">
        <p14:creationId xmlns:p14="http://schemas.microsoft.com/office/powerpoint/2010/main" val="3562445643"/>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idx="4294967295"/>
          </p:nvPr>
        </p:nvSpPr>
        <p:spPr>
          <a:xfrm>
            <a:off x="0" y="274638"/>
            <a:ext cx="8029575" cy="449262"/>
          </a:xfrm>
        </p:spPr>
        <p:txBody>
          <a:bodyPr>
            <a:normAutofit fontScale="90000"/>
          </a:bodyPr>
          <a:lstStyle/>
          <a:p>
            <a:r>
              <a:rPr lang="en-US" dirty="0"/>
              <a:t>Bill Sanderson</a:t>
            </a:r>
          </a:p>
        </p:txBody>
      </p:sp>
      <p:grpSp>
        <p:nvGrpSpPr>
          <p:cNvPr id="9" name="Group 8" descr="" title="">
            <a:extLst>
              <a:ext uri="{FF2B5EF4-FFF2-40B4-BE49-F238E27FC236}">
                <a16:creationId xmlns:a16="http://schemas.microsoft.com/office/drawing/2014/main" id="{AA9A8623-F0C5-44DA-B9BE-0414820D0C95}"/>
              </a:ext>
            </a:extLst>
          </p:cNvPr>
          <p:cNvGrpSpPr/>
          <p:nvPr/>
        </p:nvGrpSpPr>
        <p:grpSpPr>
          <a:xfrm>
            <a:off x="3252309" y="3470224"/>
            <a:ext cx="2644206" cy="1103710"/>
            <a:chOff x="4425387" y="4733290"/>
            <a:chExt cx="3525608" cy="1471613"/>
          </a:xfrm>
        </p:grpSpPr>
        <p:pic>
          <p:nvPicPr>
            <p:cNvPr id="4" name="Picture 4" descr="" title="">
              <a:extLst>
                <a:ext uri="{FF2B5EF4-FFF2-40B4-BE49-F238E27FC236}">
                  <a16:creationId xmlns:a16="http://schemas.microsoft.com/office/drawing/2014/main" id="{BB77FBC4-44D1-41D3-88F0-F4431A731A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5387" y="5455603"/>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 title="">
              <a:extLst>
                <a:ext uri="{FF2B5EF4-FFF2-40B4-BE49-F238E27FC236}">
                  <a16:creationId xmlns:a16="http://schemas.microsoft.com/office/drawing/2014/main" id="{D6C9681B-2BDE-4FE3-A47E-3E538A433A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550" y="4733290"/>
              <a:ext cx="719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descr="" title="">
              <a:extLst>
                <a:ext uri="{FF2B5EF4-FFF2-40B4-BE49-F238E27FC236}">
                  <a16:creationId xmlns:a16="http://schemas.microsoft.com/office/drawing/2014/main" id="{81DD961F-1C93-4324-BD0E-6EBCA76AC362}"/>
                </a:ext>
              </a:extLst>
            </p:cNvPr>
            <p:cNvSpPr txBox="1">
              <a:spLocks noChangeArrowheads="1"/>
            </p:cNvSpPr>
            <p:nvPr/>
          </p:nvSpPr>
          <p:spPr bwMode="auto">
            <a:xfrm>
              <a:off x="5392175" y="4793615"/>
              <a:ext cx="25588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@thisistherecord</a:t>
              </a:r>
            </a:p>
          </p:txBody>
        </p:sp>
        <p:sp>
          <p:nvSpPr>
            <p:cNvPr id="7" name="TextBox 7" descr="" title="">
              <a:extLst>
                <a:ext uri="{FF2B5EF4-FFF2-40B4-BE49-F238E27FC236}">
                  <a16:creationId xmlns:a16="http://schemas.microsoft.com/office/drawing/2014/main" id="{A0A6CD16-598B-4C99-BA09-CEDBA6572422}"/>
                </a:ext>
              </a:extLst>
            </p:cNvPr>
            <p:cNvSpPr txBox="1">
              <a:spLocks noChangeArrowheads="1"/>
            </p:cNvSpPr>
            <p:nvPr/>
          </p:nvSpPr>
          <p:spPr bwMode="auto">
            <a:xfrm>
              <a:off x="5392175" y="5600064"/>
              <a:ext cx="25588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@thisistherecord</a:t>
              </a:r>
            </a:p>
          </p:txBody>
        </p:sp>
      </p:grpSp>
      <p:sp>
        <p:nvSpPr>
          <p:cNvPr id="10" name="Text Box 25" descr="" title="">
            <a:extLst>
              <a:ext uri="{FF2B5EF4-FFF2-40B4-BE49-F238E27FC236}">
                <a16:creationId xmlns:a16="http://schemas.microsoft.com/office/drawing/2014/main" id="{AFF1C211-33FB-4AF9-B58C-EF6308236DA1}"/>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pic>
        <p:nvPicPr>
          <p:cNvPr id="11" name="Picture 3" descr="" title="">
            <a:extLst>
              <a:ext uri="{FF2B5EF4-FFF2-40B4-BE49-F238E27FC236}">
                <a16:creationId xmlns:a16="http://schemas.microsoft.com/office/drawing/2014/main" id="{84661B50-71FA-45A1-BAD6-72E3B813BB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001" y="990152"/>
            <a:ext cx="1618400" cy="22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917379"/>
      </p:ext>
    </p:extLst>
  </p:cSld>
  <p:clrMapOvr>
    <a:masterClrMapping/>
  </p:clrMapOvr>
</p:sld>
</file>

<file path=ppt/slides/slide20.xml><?xml version="1.0" encoding="utf-8"?>
<p:sld xmlns:p14="http://schemas.microsoft.com/office/powerpoint/2010/main"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dirty="0"/>
              <a:t>FY 2021: Estate Tax Filing Statistics</a:t>
            </a:r>
          </a:p>
        </p:txBody>
      </p:sp>
      <p:graphicFrame>
        <p:nvGraphicFramePr>
          <p:cNvPr id="6" name="Content Placeholder 5" descr="" title=""/>
          <p:cNvGraphicFramePr>
            <a:graphicFrameLocks noGrp="1"/>
          </p:cNvGraphicFramePr>
          <p:nvPr>
            <p:ph idx="1"/>
            <p:extLst>
              <p:ext uri="{D42A27DB-BD31-4B8C-83A1-F6EECF244321}">
                <p14:modId xmlns:p14="http://schemas.microsoft.com/office/powerpoint/2010/main" val="3996748455"/>
              </p:ext>
            </p:extLst>
          </p:nvPr>
        </p:nvGraphicFramePr>
        <p:xfrm>
          <a:off x="1345659" y="724257"/>
          <a:ext cx="6156240" cy="2490536"/>
        </p:xfrm>
        <a:graphic>
          <a:graphicData uri="http://schemas.openxmlformats.org/drawingml/2006/table">
            <a:tbl>
              <a:tblPr firstRow="1" firstCol="1" bandRow="1">
                <a:tableStyleId>{5C22544A-7EE6-4342-B048-85BDC9FD1C3A}</a:tableStyleId>
              </a:tblPr>
              <a:tblGrid>
                <a:gridCol w="2841088">
                  <a:extLst>
                    <a:ext uri="{9D8B030D-6E8A-4147-A177-3AD203B41FA5}">
                      <a16:colId xmlns:a16="http://schemas.microsoft.com/office/drawing/2014/main" val="2990959828"/>
                    </a:ext>
                  </a:extLst>
                </a:gridCol>
                <a:gridCol w="1659222">
                  <a:extLst>
                    <a:ext uri="{9D8B030D-6E8A-4147-A177-3AD203B41FA5}">
                      <a16:colId xmlns:a16="http://schemas.microsoft.com/office/drawing/2014/main" val="2729153914"/>
                    </a:ext>
                  </a:extLst>
                </a:gridCol>
                <a:gridCol w="1655930">
                  <a:extLst>
                    <a:ext uri="{9D8B030D-6E8A-4147-A177-3AD203B41FA5}">
                      <a16:colId xmlns:a16="http://schemas.microsoft.com/office/drawing/2014/main" val="505174155"/>
                    </a:ext>
                  </a:extLst>
                </a:gridCol>
              </a:tblGrid>
              <a:tr h="647298">
                <a:tc gridSpan="3">
                  <a:txBody>
                    <a:bodyPr/>
                    <a:lstStyle/>
                    <a:p>
                      <a:pPr marL="0" marR="0" algn="ctr">
                        <a:spcBef>
                          <a:spcPts val="600"/>
                        </a:spcBef>
                        <a:spcAft>
                          <a:spcPts val="600"/>
                        </a:spcAft>
                      </a:pPr>
                      <a:r>
                        <a:rPr lang="en-US" sz="2000" dirty="0">
                          <a:effectLst/>
                          <a:latin typeface="Arial" panose="020B0604020202020204" pitchFamily="34" charset="0"/>
                          <a:cs typeface="Arial" panose="020B0604020202020204" pitchFamily="34" charset="0"/>
                        </a:rPr>
                        <a:t>All Estate Tax Returns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solidFill>
                      <a:srgbClr val="013C5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2139787"/>
                  </a:ext>
                </a:extLst>
              </a:tr>
              <a:tr h="526638">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Estate Tax Returns Filed in 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solidFill>
                      <a:srgbClr val="165788"/>
                    </a:solidFill>
                  </a:tcP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Number of</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Returns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Gross Estate</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($000s)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extLst>
                  <a:ext uri="{0D108BD9-81ED-4DB2-BD59-A6C34878D82A}">
                    <a16:rowId xmlns:a16="http://schemas.microsoft.com/office/drawing/2014/main" val="71218057"/>
                  </a:ext>
                </a:extLst>
              </a:tr>
              <a:tr h="263320">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extLst>
                  <a:ext uri="{0D108BD9-81ED-4DB2-BD59-A6C34878D82A}">
                    <a16:rowId xmlns:a16="http://schemas.microsoft.com/office/drawing/2014/main" val="119027109"/>
                  </a:ext>
                </a:extLst>
              </a:tr>
              <a:tr h="263320">
                <a:tc>
                  <a:txBody>
                    <a:bodyPr/>
                    <a:lstStyle/>
                    <a:p>
                      <a:pPr marL="0" marR="0" algn="l">
                        <a:spcBef>
                          <a:spcPts val="600"/>
                        </a:spcBef>
                        <a:spcAft>
                          <a:spcPts val="600"/>
                        </a:spcAft>
                      </a:pPr>
                      <a:r>
                        <a:rPr lang="en-US" sz="1200">
                          <a:effectLst/>
                          <a:latin typeface="Arial" panose="020B0604020202020204" pitchFamily="34" charset="0"/>
                          <a:cs typeface="Arial" panose="020B0604020202020204" pitchFamily="34" charset="0"/>
                        </a:rPr>
                        <a:t>Under $10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extLst>
                  <a:ext uri="{0D108BD9-81ED-4DB2-BD59-A6C34878D82A}">
                    <a16:rowId xmlns:a16="http://schemas.microsoft.com/office/drawing/2014/main" val="4108522669"/>
                  </a:ext>
                </a:extLst>
              </a:tr>
              <a:tr h="263320">
                <a:tc>
                  <a:txBody>
                    <a:bodyPr/>
                    <a:lstStyle/>
                    <a:p>
                      <a:pPr marL="0" marR="0" algn="l">
                        <a:spcBef>
                          <a:spcPts val="600"/>
                        </a:spcBef>
                        <a:spcAft>
                          <a:spcPts val="600"/>
                        </a:spcAft>
                      </a:pPr>
                      <a:r>
                        <a:rPr lang="en-US" sz="1200">
                          <a:effectLst/>
                          <a:latin typeface="Arial" panose="020B0604020202020204" pitchFamily="34" charset="0"/>
                          <a:cs typeface="Arial" panose="020B0604020202020204" pitchFamily="34" charset="0"/>
                        </a:rPr>
                        <a:t>$10 million &lt; $20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extLst>
                  <a:ext uri="{0D108BD9-81ED-4DB2-BD59-A6C34878D82A}">
                    <a16:rowId xmlns:a16="http://schemas.microsoft.com/office/drawing/2014/main" val="649951007"/>
                  </a:ext>
                </a:extLst>
              </a:tr>
              <a:tr h="263320">
                <a:tc>
                  <a:txBody>
                    <a:bodyPr/>
                    <a:lstStyle/>
                    <a:p>
                      <a:pPr marL="0" marR="0" algn="l">
                        <a:spcBef>
                          <a:spcPts val="600"/>
                        </a:spcBef>
                        <a:spcAft>
                          <a:spcPts val="600"/>
                        </a:spcAft>
                      </a:pPr>
                      <a:r>
                        <a:rPr lang="en-US" sz="1200">
                          <a:effectLst/>
                          <a:latin typeface="Arial" panose="020B0604020202020204" pitchFamily="34" charset="0"/>
                          <a:cs typeface="Arial" panose="020B0604020202020204" pitchFamily="34" charset="0"/>
                        </a:rPr>
                        <a:t>$20 million &lt; $50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extLst>
                  <a:ext uri="{0D108BD9-81ED-4DB2-BD59-A6C34878D82A}">
                    <a16:rowId xmlns:a16="http://schemas.microsoft.com/office/drawing/2014/main" val="1849266110"/>
                  </a:ext>
                </a:extLst>
              </a:tr>
              <a:tr h="263320">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tc>
                <a:extLst>
                  <a:ext uri="{0D108BD9-81ED-4DB2-BD59-A6C34878D82A}">
                    <a16:rowId xmlns:a16="http://schemas.microsoft.com/office/drawing/2014/main" val="2152523835"/>
                  </a:ext>
                </a:extLst>
              </a:tr>
            </a:tbl>
          </a:graphicData>
        </a:graphic>
      </p:graphicFrame>
      <p:sp>
        <p:nvSpPr>
          <p:cNvPr id="4" name="Content Placeholder 2" descr="" title=""/>
          <p:cNvSpPr txBox="1">
            <a:spLocks/>
          </p:cNvSpPr>
          <p:nvPr/>
        </p:nvSpPr>
        <p:spPr bwMode="auto">
          <a:xfrm>
            <a:off x="485192" y="3430257"/>
            <a:ext cx="7877175" cy="3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ts val="600"/>
              </a:spcAft>
              <a:buChar char="•"/>
              <a:defRPr sz="2400">
                <a:solidFill>
                  <a:srgbClr val="165788"/>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600"/>
              </a:spcBef>
              <a:spcAft>
                <a:spcPts val="600"/>
              </a:spcAft>
              <a:buChar char="–"/>
              <a:defRPr sz="1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lgn="l" rtl="0" eaLnBrk="0" fontAlgn="base" hangingPunct="0">
              <a:spcBef>
                <a:spcPts val="600"/>
              </a:spcBef>
              <a:spcAft>
                <a:spcPts val="600"/>
              </a:spcAft>
              <a:buChar char="•"/>
              <a:defRPr sz="1600">
                <a:solidFill>
                  <a:schemeClr val="tx1">
                    <a:lumMod val="85000"/>
                    <a:lumOff val="15000"/>
                  </a:schemeClr>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1400">
                <a:solidFill>
                  <a:schemeClr val="tx1">
                    <a:lumMod val="85000"/>
                    <a:lumOff val="15000"/>
                  </a:schemeClr>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400">
                <a:solidFill>
                  <a:schemeClr val="tx1">
                    <a:lumMod val="85000"/>
                    <a:lumOff val="15000"/>
                  </a:schemeClr>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900" kern="0" dirty="0"/>
              <a:t>Generally, an estate files a Federal estate tax return (Form 706) in the year after a decedent's death. So, in 2021, </a:t>
            </a:r>
            <a:r>
              <a:rPr lang="en-US" sz="900" b="1" kern="0" dirty="0"/>
              <a:t>most returns were filed for deaths that occurred in 2020</a:t>
            </a:r>
            <a:r>
              <a:rPr lang="en-US" sz="900" kern="0" dirty="0"/>
              <a:t>, for which the filing threshold was $11.58 million of gross estate. Because of filing extensions, however, some returns were filed in 2021 for deaths that occurred prior to 2020, for which filing thresholds were lower. There are also a small number of returns filed for deaths that occurred in 2021, for which the filing threshold was $11.70 million.</a:t>
            </a:r>
          </a:p>
          <a:p>
            <a:pPr marL="0" indent="0">
              <a:buNone/>
            </a:pPr>
            <a:r>
              <a:rPr lang="en-US" sz="900" kern="0" dirty="0"/>
              <a:t>Source:  IRS, Statistics of Income Division</a:t>
            </a:r>
            <a:br>
              <a:rPr lang="en-US" sz="900" kern="0" dirty="0"/>
            </a:br>
            <a:r>
              <a:rPr lang="en-US" sz="900" kern="0" dirty="0"/>
              <a:t>Estate Tax Returns Filed in 2021 by Tax Status and Size of Gross Estate</a:t>
            </a:r>
          </a:p>
        </p:txBody>
      </p:sp>
    </p:spTree>
    <p:extLst>
      <p:ext uri="{BB962C8B-B14F-4D97-AF65-F5344CB8AC3E}">
        <p14:creationId xmlns:p14="http://schemas.microsoft.com/office/powerpoint/2010/main" val="3856455466"/>
      </p:ext>
    </p:extLst>
  </p:cSld>
  <p:clrMapOvr>
    <a:masterClrMapping/>
  </p:clrMapOvr>
</p:sld>
</file>

<file path=ppt/slides/slide21.xml><?xml version="1.0" encoding="utf-8"?>
<p:sld xmlns:p14="http://schemas.microsoft.com/office/powerpoint/2010/main"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4139467120"/>
              </p:ext>
            </p:extLst>
          </p:nvPr>
        </p:nvGraphicFramePr>
        <p:xfrm>
          <a:off x="485192" y="1115929"/>
          <a:ext cx="7877175" cy="2911642"/>
        </p:xfrm>
        <a:graphic>
          <a:graphicData uri="http://schemas.openxmlformats.org/drawingml/2006/table">
            <a:tbl>
              <a:tblPr firstRow="1" firstCol="1" bandRow="1">
                <a:tableStyleId>{5C22544A-7EE6-4342-B048-85BDC9FD1C3A}</a:tableStyleId>
              </a:tblPr>
              <a:tblGrid>
                <a:gridCol w="3635295">
                  <a:extLst>
                    <a:ext uri="{9D8B030D-6E8A-4147-A177-3AD203B41FA5}">
                      <a16:colId xmlns:a16="http://schemas.microsoft.com/office/drawing/2014/main" val="12845510"/>
                    </a:ext>
                  </a:extLst>
                </a:gridCol>
                <a:gridCol w="2123046">
                  <a:extLst>
                    <a:ext uri="{9D8B030D-6E8A-4147-A177-3AD203B41FA5}">
                      <a16:colId xmlns:a16="http://schemas.microsoft.com/office/drawing/2014/main" val="1744987117"/>
                    </a:ext>
                  </a:extLst>
                </a:gridCol>
                <a:gridCol w="2118834">
                  <a:extLst>
                    <a:ext uri="{9D8B030D-6E8A-4147-A177-3AD203B41FA5}">
                      <a16:colId xmlns:a16="http://schemas.microsoft.com/office/drawing/2014/main" val="3555978858"/>
                    </a:ext>
                  </a:extLst>
                </a:gridCol>
              </a:tblGrid>
              <a:tr h="647031">
                <a:tc gridSpan="3">
                  <a:txBody>
                    <a:bodyPr/>
                    <a:lstStyle/>
                    <a:p>
                      <a:pPr marL="0" marR="0" algn="ctr">
                        <a:spcBef>
                          <a:spcPts val="600"/>
                        </a:spcBef>
                        <a:spcAft>
                          <a:spcPts val="600"/>
                        </a:spcAft>
                      </a:pPr>
                      <a:r>
                        <a:rPr lang="en-US" sz="2000" dirty="0">
                          <a:effectLst/>
                          <a:latin typeface="Arial" panose="020B0604020202020204" pitchFamily="34" charset="0"/>
                          <a:cs typeface="Arial" panose="020B0604020202020204" pitchFamily="34" charset="0"/>
                        </a:rPr>
                        <a:t>Taxable Estate Tax Returns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263599"/>
                  </a:ext>
                </a:extLst>
              </a:tr>
              <a:tr h="647031">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 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Number of</a:t>
                      </a:r>
                      <a:br>
                        <a:rPr lang="en-US" sz="1400" b="1">
                          <a:solidFill>
                            <a:srgbClr val="013C5A"/>
                          </a:solidFill>
                          <a:effectLst/>
                          <a:latin typeface="Arial" panose="020B0604020202020204" pitchFamily="34" charset="0"/>
                          <a:cs typeface="Arial" panose="020B0604020202020204" pitchFamily="34" charset="0"/>
                        </a:rPr>
                      </a:br>
                      <a:r>
                        <a:rPr lang="en-US" sz="1400" b="1">
                          <a:solidFill>
                            <a:srgbClr val="013C5A"/>
                          </a:solidFill>
                          <a:effectLst/>
                          <a:latin typeface="Arial" panose="020B0604020202020204" pitchFamily="34" charset="0"/>
                          <a:cs typeface="Arial" panose="020B0604020202020204" pitchFamily="34" charset="0"/>
                        </a:rPr>
                        <a:t>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081733188"/>
                  </a:ext>
                </a:extLst>
              </a:tr>
              <a:tr h="323516">
                <a:tc>
                  <a:txBody>
                    <a:bodyPr/>
                    <a:lstStyle/>
                    <a:p>
                      <a:pPr marL="0" marR="0" algn="l">
                        <a:spcBef>
                          <a:spcPts val="600"/>
                        </a:spcBef>
                        <a:spcAft>
                          <a:spcPts val="600"/>
                        </a:spcAft>
                      </a:pPr>
                      <a:r>
                        <a:rPr lang="en-US" sz="1400" dirty="0">
                          <a:effectLst/>
                          <a:latin typeface="Arial" panose="020B0604020202020204" pitchFamily="34" charset="0"/>
                          <a:cs typeface="Arial" panose="020B0604020202020204" pitchFamily="34" charset="0"/>
                        </a:rPr>
                        <a:t>All Returns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2,584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98,318,430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1972438"/>
                  </a:ext>
                </a:extLst>
              </a:tr>
              <a:tr h="323516">
                <a:tc>
                  <a:txBody>
                    <a:bodyPr/>
                    <a:lstStyle/>
                    <a:p>
                      <a:pPr marL="0" marR="0" algn="l">
                        <a:spcBef>
                          <a:spcPts val="600"/>
                        </a:spcBef>
                        <a:spcAft>
                          <a:spcPts val="600"/>
                        </a:spcAft>
                      </a:pPr>
                      <a:r>
                        <a:rPr lang="en-US" sz="1400" dirty="0">
                          <a:effectLst/>
                          <a:latin typeface="Arial" panose="020B0604020202020204" pitchFamily="34" charset="0"/>
                          <a:cs typeface="Arial" panose="020B0604020202020204" pitchFamily="34" charset="0"/>
                        </a:rPr>
                        <a:t>Under $10 million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233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1,738,376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725111"/>
                  </a:ext>
                </a:extLst>
              </a:tr>
              <a:tr h="323516">
                <a:tc>
                  <a:txBody>
                    <a:bodyPr/>
                    <a:lstStyle/>
                    <a:p>
                      <a:pPr marL="0" marR="0" algn="l">
                        <a:spcBef>
                          <a:spcPts val="600"/>
                        </a:spcBef>
                        <a:spcAft>
                          <a:spcPts val="600"/>
                        </a:spcAft>
                      </a:pPr>
                      <a:r>
                        <a:rPr lang="en-US" sz="1400" dirty="0">
                          <a:effectLst/>
                          <a:latin typeface="Arial" panose="020B0604020202020204" pitchFamily="34" charset="0"/>
                          <a:cs typeface="Arial" panose="020B0604020202020204" pitchFamily="34" charset="0"/>
                        </a:rPr>
                        <a:t>$10 million &lt; $20 million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1,118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16,434,671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84826408"/>
                  </a:ext>
                </a:extLst>
              </a:tr>
              <a:tr h="323516">
                <a:tc>
                  <a:txBody>
                    <a:bodyPr/>
                    <a:lstStyle/>
                    <a:p>
                      <a:pPr marL="0" marR="0" algn="l">
                        <a:spcBef>
                          <a:spcPts val="600"/>
                        </a:spcBef>
                        <a:spcAft>
                          <a:spcPts val="600"/>
                        </a:spcAft>
                      </a:pPr>
                      <a:r>
                        <a:rPr lang="en-US" sz="1400" dirty="0">
                          <a:effectLst/>
                          <a:latin typeface="Arial" panose="020B0604020202020204" pitchFamily="34" charset="0"/>
                          <a:cs typeface="Arial" panose="020B0604020202020204" pitchFamily="34" charset="0"/>
                        </a:rPr>
                        <a:t>$20 million &lt; $50 million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865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25,504,334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8341205"/>
                  </a:ext>
                </a:extLst>
              </a:tr>
              <a:tr h="323516">
                <a:tc>
                  <a:txBody>
                    <a:bodyPr/>
                    <a:lstStyle/>
                    <a:p>
                      <a:pPr marL="0" marR="0" algn="l">
                        <a:spcBef>
                          <a:spcPts val="600"/>
                        </a:spcBef>
                        <a:spcAft>
                          <a:spcPts val="600"/>
                        </a:spcAft>
                      </a:pPr>
                      <a:r>
                        <a:rPr lang="en-US" sz="1400" dirty="0">
                          <a:effectLst/>
                          <a:latin typeface="Arial" panose="020B0604020202020204" pitchFamily="34" charset="0"/>
                          <a:cs typeface="Arial" panose="020B0604020202020204" pitchFamily="34" charset="0"/>
                        </a:rPr>
                        <a:t>$50 million or more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369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54,641,049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16553461"/>
                  </a:ext>
                </a:extLst>
              </a:tr>
            </a:tbl>
          </a:graphicData>
        </a:graphic>
      </p:graphicFrame>
      <p:sp>
        <p:nvSpPr>
          <p:cNvPr id="5" name="Content Placeholder 2" descr="" title=""/>
          <p:cNvSpPr txBox="1">
            <a:spLocks/>
          </p:cNvSpPr>
          <p:nvPr/>
        </p:nvSpPr>
        <p:spPr bwMode="auto">
          <a:xfrm>
            <a:off x="485191" y="4178611"/>
            <a:ext cx="7877175" cy="3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ts val="600"/>
              </a:spcAft>
              <a:buChar char="•"/>
              <a:defRPr sz="2400">
                <a:solidFill>
                  <a:srgbClr val="165788"/>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600"/>
              </a:spcBef>
              <a:spcAft>
                <a:spcPts val="600"/>
              </a:spcAft>
              <a:buChar char="–"/>
              <a:defRPr sz="1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lgn="l" rtl="0" eaLnBrk="0" fontAlgn="base" hangingPunct="0">
              <a:spcBef>
                <a:spcPts val="600"/>
              </a:spcBef>
              <a:spcAft>
                <a:spcPts val="600"/>
              </a:spcAft>
              <a:buChar char="•"/>
              <a:defRPr sz="1600">
                <a:solidFill>
                  <a:schemeClr val="tx1">
                    <a:lumMod val="85000"/>
                    <a:lumOff val="15000"/>
                  </a:schemeClr>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1400">
                <a:solidFill>
                  <a:schemeClr val="tx1">
                    <a:lumMod val="85000"/>
                    <a:lumOff val="15000"/>
                  </a:schemeClr>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400">
                <a:solidFill>
                  <a:schemeClr val="tx1">
                    <a:lumMod val="85000"/>
                    <a:lumOff val="15000"/>
                  </a:schemeClr>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900" kern="0" dirty="0"/>
              <a:t>Source:  IRS, Statistics of Income Division</a:t>
            </a:r>
            <a:br>
              <a:rPr lang="en-US" sz="900" kern="0" dirty="0"/>
            </a:br>
            <a:r>
              <a:rPr lang="en-US" sz="900" kern="0" dirty="0"/>
              <a:t>Estate Tax Returns Filed in 2021 by Tax Status and Size of Gross Estate</a:t>
            </a:r>
          </a:p>
        </p:txBody>
      </p:sp>
    </p:spTree>
    <p:extLst>
      <p:ext uri="{BB962C8B-B14F-4D97-AF65-F5344CB8AC3E}">
        <p14:creationId xmlns:p14="http://schemas.microsoft.com/office/powerpoint/2010/main" val="3253687740"/>
      </p:ext>
    </p:extLst>
  </p:cSld>
  <p:clrMapOvr>
    <a:masterClrMapping/>
  </p:clrMapOvr>
</p:sld>
</file>

<file path=ppt/slides/slide2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3823294077"/>
              </p:ext>
            </p:extLst>
          </p:nvPr>
        </p:nvGraphicFramePr>
        <p:xfrm>
          <a:off x="638174" y="817282"/>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Personal Residence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69%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7,005,971</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54%</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253,453</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70%</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2,763,776</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73%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2,304,832</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72%</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1,683,910</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the home identified as the decedent's residence.  At most, one item of residential real estate per return is included in this asset category.</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194546355"/>
                  </a:ext>
                </a:extLst>
              </a:tr>
            </a:tbl>
          </a:graphicData>
        </a:graphic>
      </p:graphicFrame>
    </p:spTree>
    <p:extLst>
      <p:ext uri="{BB962C8B-B14F-4D97-AF65-F5344CB8AC3E}">
        <p14:creationId xmlns:p14="http://schemas.microsoft.com/office/powerpoint/2010/main" val="452210521"/>
      </p:ext>
    </p:extLst>
  </p:cSld>
  <p:clrMapOvr>
    <a:masterClrMapping/>
  </p:clrMapOvr>
</p:sld>
</file>

<file path=ppt/slides/slide2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2123289170"/>
              </p:ext>
            </p:extLst>
          </p:nvPr>
        </p:nvGraphicFramePr>
        <p:xfrm>
          <a:off x="633412" y="809261"/>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Other Real Estate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79%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14,265,395</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67%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360,921</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77%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5,141,619</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82%</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4,388,866</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87%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4,373,989</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commercial property, undeveloped land, real estate mutual funds (REITs), and residential property other than the personal residence. </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935007285"/>
                  </a:ext>
                </a:extLst>
              </a:tr>
            </a:tbl>
          </a:graphicData>
        </a:graphic>
      </p:graphicFrame>
    </p:spTree>
    <p:extLst>
      <p:ext uri="{BB962C8B-B14F-4D97-AF65-F5344CB8AC3E}">
        <p14:creationId xmlns:p14="http://schemas.microsoft.com/office/powerpoint/2010/main" val="1317993854"/>
      </p:ext>
    </p:extLst>
  </p:cSld>
  <p:clrMapOvr>
    <a:masterClrMapping/>
  </p:clrMapOvr>
</p:sld>
</file>

<file path=ppt/slides/slide24.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4125588608"/>
              </p:ext>
            </p:extLst>
          </p:nvPr>
        </p:nvGraphicFramePr>
        <p:xfrm>
          <a:off x="561683" y="793219"/>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Closely Held Stock</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15,830,487</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21%</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153,494</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28%</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2,816,274</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3,926,063</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53%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8,934,655</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the total value of stock held in closely held corporations.  Closely held corporations are those whose ownership is concentrated among a relatively small number of owners, and whose stock is not traded publicly.</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endParaRPr lang="en-US" sz="1200" dirty="0">
                        <a:solidFill>
                          <a:srgbClr val="165788"/>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337249987"/>
                  </a:ext>
                </a:extLst>
              </a:tr>
            </a:tbl>
          </a:graphicData>
        </a:graphic>
      </p:graphicFrame>
    </p:spTree>
    <p:extLst>
      <p:ext uri="{BB962C8B-B14F-4D97-AF65-F5344CB8AC3E}">
        <p14:creationId xmlns:p14="http://schemas.microsoft.com/office/powerpoint/2010/main" val="22007689"/>
      </p:ext>
    </p:extLst>
  </p:cSld>
  <p:clrMapOvr>
    <a:masterClrMapping/>
  </p:clrMapOvr>
</p:sld>
</file>

<file path=ppt/slides/slide2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3186728638"/>
              </p:ext>
            </p:extLst>
          </p:nvPr>
        </p:nvGraphicFramePr>
        <p:xfrm>
          <a:off x="561682" y="785198"/>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Cash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99%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17,251,450</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99%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373,154</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98%</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3,924,340</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99%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4,199,326</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99%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8,754,630</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all liquid assets, such as actual cash, bank accounts, certificates of deposit (CDs), money market accounts, such as Money Market Deposit Accounts (MMDAs) and Money Market Mutual Funds (MMMFs), and call and sweep accounts held in a brokerage. </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907566002"/>
                  </a:ext>
                </a:extLst>
              </a:tr>
            </a:tbl>
          </a:graphicData>
        </a:graphic>
      </p:graphicFrame>
    </p:spTree>
    <p:extLst>
      <p:ext uri="{BB962C8B-B14F-4D97-AF65-F5344CB8AC3E}">
        <p14:creationId xmlns:p14="http://schemas.microsoft.com/office/powerpoint/2010/main" val="2534501182"/>
      </p:ext>
    </p:extLst>
  </p:cSld>
  <p:clrMapOvr>
    <a:masterClrMapping/>
  </p:clrMapOvr>
</p:sld>
</file>

<file path=ppt/slides/slide26.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2309392496"/>
              </p:ext>
            </p:extLst>
          </p:nvPr>
        </p:nvGraphicFramePr>
        <p:xfrm>
          <a:off x="561683" y="809261"/>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Net Life Insurance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1,765,186</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31%</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48,569</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38%</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835,029</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441,830</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439,758</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the value of includible life insurance, net of policy loans.  Includible insurance is any insurance on the decedent's life that is payable to the estate at the decedent's death or is payable to another beneficiary if the decedent retained some ownership of the policy.</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526553739"/>
                  </a:ext>
                </a:extLst>
              </a:tr>
            </a:tbl>
          </a:graphicData>
        </a:graphic>
      </p:graphicFrame>
    </p:spTree>
    <p:extLst>
      <p:ext uri="{BB962C8B-B14F-4D97-AF65-F5344CB8AC3E}">
        <p14:creationId xmlns:p14="http://schemas.microsoft.com/office/powerpoint/2010/main" val="203003228"/>
      </p:ext>
    </p:extLst>
  </p:cSld>
  <p:clrMapOvr>
    <a:masterClrMapping/>
  </p:clrMapOvr>
</p:sld>
</file>

<file path=ppt/slides/slide27.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4276166986"/>
              </p:ext>
            </p:extLst>
          </p:nvPr>
        </p:nvGraphicFramePr>
        <p:xfrm>
          <a:off x="561683" y="825303"/>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Farm Assets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Estate Tax Returns</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Filed in 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Number of</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Returns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Gross Estate</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($000s)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a:solidFill>
                            <a:srgbClr val="013C5A"/>
                          </a:solidFill>
                          <a:effectLst/>
                          <a:latin typeface="Arial" panose="020B0604020202020204" pitchFamily="34" charset="0"/>
                          <a:cs typeface="Arial" panose="020B0604020202020204" pitchFamily="34" charset="0"/>
                        </a:rPr>
                        <a:t>% of Total Returns</a:t>
                      </a:r>
                      <a:endParaRPr lang="en-US" sz="12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Gross Estate ($000s)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4,898,593</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12%</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130,733</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1,741,153</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1,357,779</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1,668,928</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farm land and assets used in conjunction with a farm or agricultural business, as well as incorporated farms, farm partnerships, and farm sole proprietorships. </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79790881"/>
                  </a:ext>
                </a:extLst>
              </a:tr>
            </a:tbl>
          </a:graphicData>
        </a:graphic>
      </p:graphicFrame>
    </p:spTree>
    <p:extLst>
      <p:ext uri="{BB962C8B-B14F-4D97-AF65-F5344CB8AC3E}">
        <p14:creationId xmlns:p14="http://schemas.microsoft.com/office/powerpoint/2010/main" val="159515147"/>
      </p:ext>
    </p:extLst>
  </p:cSld>
  <p:clrMapOvr>
    <a:masterClrMapping/>
  </p:clrMapOvr>
</p:sld>
</file>

<file path=ppt/slides/slide2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657834265"/>
              </p:ext>
            </p:extLst>
          </p:nvPr>
        </p:nvGraphicFramePr>
        <p:xfrm>
          <a:off x="561683" y="817282"/>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Private Equity / Hedge Funds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Estate Tax Returns</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Filed in 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Number of</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Returns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Gross Estate</a:t>
                      </a:r>
                      <a:br>
                        <a:rPr lang="en-US" sz="1200" b="1" dirty="0">
                          <a:solidFill>
                            <a:srgbClr val="013C5A"/>
                          </a:solidFill>
                          <a:effectLst/>
                          <a:latin typeface="Arial" panose="020B0604020202020204" pitchFamily="34" charset="0"/>
                          <a:cs typeface="Arial" panose="020B0604020202020204" pitchFamily="34" charset="0"/>
                        </a:rPr>
                      </a:br>
                      <a:r>
                        <a:rPr lang="en-US" sz="1200" b="1" dirty="0">
                          <a:solidFill>
                            <a:srgbClr val="013C5A"/>
                          </a:solidFill>
                          <a:effectLst/>
                          <a:latin typeface="Arial" panose="020B0604020202020204" pitchFamily="34" charset="0"/>
                          <a:cs typeface="Arial" panose="020B0604020202020204" pitchFamily="34" charset="0"/>
                        </a:rPr>
                        <a:t>($000s)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a:solidFill>
                            <a:srgbClr val="013C5A"/>
                          </a:solidFill>
                          <a:effectLst/>
                          <a:latin typeface="Arial" panose="020B0604020202020204" pitchFamily="34" charset="0"/>
                          <a:cs typeface="Arial" panose="020B0604020202020204" pitchFamily="34" charset="0"/>
                        </a:rPr>
                        <a:t>% of Total Returns</a:t>
                      </a:r>
                      <a:endParaRPr lang="en-US" sz="12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200" b="1" dirty="0">
                          <a:solidFill>
                            <a:srgbClr val="013C5A"/>
                          </a:solidFill>
                          <a:effectLst/>
                          <a:latin typeface="Arial" panose="020B0604020202020204" pitchFamily="34" charset="0"/>
                          <a:cs typeface="Arial" panose="020B0604020202020204" pitchFamily="34" charset="0"/>
                        </a:rPr>
                        <a:t>Gross Estate ($000s)</a:t>
                      </a:r>
                      <a:endParaRPr lang="en-US" sz="12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6,930,875</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12%</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52,409</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15%</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408,232</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21%</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809,360</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37%</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5,660,874</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both private equity funds and hedge funds.  Usually structured as limited partnerships, these private investment funds are typically open to a limited range of professional and wealthy investors and pay performance fees to their investment managers. </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endPar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09423967"/>
                  </a:ext>
                </a:extLst>
              </a:tr>
            </a:tbl>
          </a:graphicData>
        </a:graphic>
      </p:graphicFrame>
    </p:spTree>
    <p:extLst>
      <p:ext uri="{BB962C8B-B14F-4D97-AF65-F5344CB8AC3E}">
        <p14:creationId xmlns:p14="http://schemas.microsoft.com/office/powerpoint/2010/main" val="1990815036"/>
      </p:ext>
    </p:extLst>
  </p:cSld>
  <p:clrMapOvr>
    <a:masterClrMapping/>
  </p:clrMapOvr>
</p:sld>
</file>

<file path=ppt/slides/slide2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461622542"/>
              </p:ext>
            </p:extLst>
          </p:nvPr>
        </p:nvGraphicFramePr>
        <p:xfrm>
          <a:off x="561683" y="809261"/>
          <a:ext cx="7877176" cy="3824974"/>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Retirement Assets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a:solidFill>
                            <a:srgbClr val="013C5A"/>
                          </a:solidFill>
                          <a:effectLst/>
                          <a:latin typeface="Arial" panose="020B0604020202020204" pitchFamily="34" charset="0"/>
                          <a:cs typeface="Arial" panose="020B0604020202020204" pitchFamily="34" charset="0"/>
                        </a:rPr>
                        <a:t>% of Total Returns</a:t>
                      </a:r>
                      <a:endParaRPr lang="en-US" sz="1400" b="1">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68%</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8,737,658</a:t>
                      </a:r>
                    </a:p>
                  </a:txBody>
                  <a:tcPr marL="0" marR="0" marT="0" marB="0" anchor="ctr"/>
                </a:tc>
                <a:extLst>
                  <a:ext uri="{0D108BD9-81ED-4DB2-BD59-A6C34878D82A}">
                    <a16:rowId xmlns:a16="http://schemas.microsoft.com/office/drawing/2014/main" val="3804254690"/>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372,087</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70%</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4,073,232</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68%</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2,640,923</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63%</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1,651,416</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annuities, assets held in defined contribution plans, such as Individual Retirement Accounts (IRAs) and 401(k)s, and the taxable portion of survivor benefits from defined benefit plans such as traditional employer pensions. </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514419870"/>
                  </a:ext>
                </a:extLst>
              </a:tr>
            </a:tbl>
          </a:graphicData>
        </a:graphic>
      </p:graphicFrame>
    </p:spTree>
    <p:extLst>
      <p:ext uri="{BB962C8B-B14F-4D97-AF65-F5344CB8AC3E}">
        <p14:creationId xmlns:p14="http://schemas.microsoft.com/office/powerpoint/2010/main" val="3992269119"/>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BC2E8E2A-50F5-4F6A-A8FA-2C096FA2624F}"/>
              </a:ext>
            </a:extLst>
          </p:cNvPr>
          <p:cNvSpPr>
            <a:spLocks noGrp="1"/>
          </p:cNvSpPr>
          <p:nvPr>
            <p:ph type="title"/>
          </p:nvPr>
        </p:nvSpPr>
        <p:spPr/>
        <p:txBody>
          <a:bodyPr>
            <a:normAutofit/>
          </a:bodyPr>
          <a:lstStyle/>
          <a:p>
            <a:r>
              <a:rPr lang="en-US" altLang="en-US" dirty="0"/>
              <a:t>This is really where I met my wife…</a:t>
            </a:r>
            <a:endParaRPr lang="en-US" dirty="0"/>
          </a:p>
        </p:txBody>
      </p:sp>
      <p:sp>
        <p:nvSpPr>
          <p:cNvPr id="5" name="Text Box 25" descr="" title="">
            <a:extLst>
              <a:ext uri="{FF2B5EF4-FFF2-40B4-BE49-F238E27FC236}">
                <a16:creationId xmlns:a16="http://schemas.microsoft.com/office/drawing/2014/main" id="{6CC49A96-584E-4AC4-A8D5-806348E13E12}"/>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pic>
        <p:nvPicPr>
          <p:cNvPr id="6" name="Content Placeholder 3" descr="" title="">
            <a:extLst>
              <a:ext uri="{FF2B5EF4-FFF2-40B4-BE49-F238E27FC236}">
                <a16:creationId xmlns:a16="http://schemas.microsoft.com/office/drawing/2014/main" id="{E344654B-D56E-4940-930D-FF9D430B81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2223" y="915916"/>
            <a:ext cx="5134008" cy="342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20694"/>
      </p:ext>
    </p:extLst>
  </p:cSld>
  <p:clrMapOvr>
    <a:masterClrMapping/>
  </p:clrMapOvr>
</p:sld>
</file>

<file path=ppt/slides/slide3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485347748"/>
              </p:ext>
            </p:extLst>
          </p:nvPr>
        </p:nvGraphicFramePr>
        <p:xfrm>
          <a:off x="561683" y="849367"/>
          <a:ext cx="7877176" cy="3687341"/>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Art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 of Total 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21%</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3,535,363</a:t>
                      </a:r>
                    </a:p>
                  </a:txBody>
                  <a:tcPr marL="0" marR="0" marT="0" marB="0" anchor="ctr"/>
                </a:tc>
                <a:extLst>
                  <a:ext uri="{0D108BD9-81ED-4DB2-BD59-A6C34878D82A}">
                    <a16:rowId xmlns:a16="http://schemas.microsoft.com/office/drawing/2014/main" val="3804254690"/>
                  </a:ext>
                </a:extLst>
              </a:tr>
              <a:tr h="323043">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16%</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21,224</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16%</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177,776</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25%</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508,496</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45%</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2,827,866</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This asset category includes items such as paintings, sculptures, busts, engravings, and etchings.</a:t>
                      </a:r>
                      <a:br>
                        <a:rPr kumimoji="0" lang="en-US" sz="900" b="0" i="0" u="none" strike="noStrike" kern="120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120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283419963"/>
                  </a:ext>
                </a:extLst>
              </a:tr>
            </a:tbl>
          </a:graphicData>
        </a:graphic>
      </p:graphicFrame>
    </p:spTree>
    <p:extLst>
      <p:ext uri="{BB962C8B-B14F-4D97-AF65-F5344CB8AC3E}">
        <p14:creationId xmlns:p14="http://schemas.microsoft.com/office/powerpoint/2010/main" val="1237983285"/>
      </p:ext>
    </p:extLst>
  </p:cSld>
  <p:clrMapOvr>
    <a:masterClrMapping/>
  </p:clrMapOvr>
</p:sld>
</file>

<file path=ppt/slides/slide31.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r>
              <a:rPr lang="en-US" sz="2700" dirty="0"/>
              <a:t>FY 2021: Estate Tax Filing Statistics</a:t>
            </a:r>
            <a:endParaRPr lang="en-US" dirty="0"/>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347198820"/>
              </p:ext>
            </p:extLst>
          </p:nvPr>
        </p:nvGraphicFramePr>
        <p:xfrm>
          <a:off x="561682" y="785198"/>
          <a:ext cx="7877176" cy="3824501"/>
        </p:xfrm>
        <a:graphic>
          <a:graphicData uri="http://schemas.openxmlformats.org/drawingml/2006/table">
            <a:tbl>
              <a:tblPr firstRow="1" firstCol="1" bandRow="1">
                <a:tableStyleId>{5C22544A-7EE6-4342-B048-85BDC9FD1C3A}</a:tableStyleId>
              </a:tblPr>
              <a:tblGrid>
                <a:gridCol w="2497949">
                  <a:extLst>
                    <a:ext uri="{9D8B030D-6E8A-4147-A177-3AD203B41FA5}">
                      <a16:colId xmlns:a16="http://schemas.microsoft.com/office/drawing/2014/main" val="1033129239"/>
                    </a:ext>
                  </a:extLst>
                </a:gridCol>
                <a:gridCol w="1167463">
                  <a:extLst>
                    <a:ext uri="{9D8B030D-6E8A-4147-A177-3AD203B41FA5}">
                      <a16:colId xmlns:a16="http://schemas.microsoft.com/office/drawing/2014/main" val="1739809730"/>
                    </a:ext>
                  </a:extLst>
                </a:gridCol>
                <a:gridCol w="1486345">
                  <a:extLst>
                    <a:ext uri="{9D8B030D-6E8A-4147-A177-3AD203B41FA5}">
                      <a16:colId xmlns:a16="http://schemas.microsoft.com/office/drawing/2014/main" val="318236345"/>
                    </a:ext>
                  </a:extLst>
                </a:gridCol>
                <a:gridCol w="1364816">
                  <a:extLst>
                    <a:ext uri="{9D8B030D-6E8A-4147-A177-3AD203B41FA5}">
                      <a16:colId xmlns:a16="http://schemas.microsoft.com/office/drawing/2014/main" val="1781912191"/>
                    </a:ext>
                  </a:extLst>
                </a:gridCol>
                <a:gridCol w="1360603">
                  <a:extLst>
                    <a:ext uri="{9D8B030D-6E8A-4147-A177-3AD203B41FA5}">
                      <a16:colId xmlns:a16="http://schemas.microsoft.com/office/drawing/2014/main" val="3710261470"/>
                    </a:ext>
                  </a:extLst>
                </a:gridCol>
              </a:tblGrid>
              <a:tr h="734260">
                <a:tc gridSpan="3">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All Estate Tax Returns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US" sz="1800" dirty="0">
                          <a:effectLst/>
                          <a:latin typeface="Arial" panose="020B0604020202020204" pitchFamily="34" charset="0"/>
                          <a:cs typeface="Arial" panose="020B0604020202020204" pitchFamily="34" charset="0"/>
                        </a:rPr>
                        <a:t>Returns Reporting:</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Total Lifetime Transfers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13C5A"/>
                    </a:solidFill>
                  </a:tcPr>
                </a:tc>
                <a:tc hMerge="1">
                  <a:txBody>
                    <a:bodyPr/>
                    <a:lstStyle/>
                    <a:p>
                      <a:endParaRPr lang="en-US"/>
                    </a:p>
                  </a:txBody>
                  <a:tcPr/>
                </a:tc>
                <a:extLst>
                  <a:ext uri="{0D108BD9-81ED-4DB2-BD59-A6C34878D82A}">
                    <a16:rowId xmlns:a16="http://schemas.microsoft.com/office/drawing/2014/main" val="2096243886"/>
                  </a:ext>
                </a:extLst>
              </a:tr>
              <a:tr h="817814">
                <a:tc>
                  <a:txBody>
                    <a:bodyPr/>
                    <a:lstStyle/>
                    <a:p>
                      <a:pPr marL="0" marR="0" algn="ctr">
                        <a:spcBef>
                          <a:spcPts val="600"/>
                        </a:spcBef>
                        <a:spcAft>
                          <a:spcPts val="600"/>
                        </a:spcAft>
                      </a:pPr>
                      <a:r>
                        <a:rPr lang="en-US" sz="1400" dirty="0">
                          <a:effectLst/>
                          <a:latin typeface="Arial" panose="020B0604020202020204" pitchFamily="34" charset="0"/>
                          <a:cs typeface="Arial" panose="020B0604020202020204" pitchFamily="34" charset="0"/>
                        </a:rPr>
                        <a:t>Estate Tax Returns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Filed in 2021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Number of</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a:t>
                      </a:r>
                      <a:br>
                        <a:rPr lang="en-US" sz="1400" b="1" dirty="0">
                          <a:solidFill>
                            <a:srgbClr val="013C5A"/>
                          </a:solidFill>
                          <a:effectLst/>
                          <a:latin typeface="Arial" panose="020B0604020202020204" pitchFamily="34" charset="0"/>
                          <a:cs typeface="Arial" panose="020B0604020202020204" pitchFamily="34" charset="0"/>
                        </a:rPr>
                      </a:br>
                      <a:r>
                        <a:rPr lang="en-US" sz="1400" b="1" dirty="0">
                          <a:solidFill>
                            <a:srgbClr val="013C5A"/>
                          </a:solidFill>
                          <a:effectLst/>
                          <a:latin typeface="Arial" panose="020B0604020202020204" pitchFamily="34" charset="0"/>
                          <a:cs typeface="Arial" panose="020B0604020202020204" pitchFamily="34" charset="0"/>
                        </a:rPr>
                        <a:t>($000s)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 of Total Returns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600"/>
                        </a:spcBef>
                        <a:spcAft>
                          <a:spcPts val="600"/>
                        </a:spcAft>
                      </a:pPr>
                      <a:r>
                        <a:rPr lang="en-US" sz="1400" b="1" dirty="0">
                          <a:solidFill>
                            <a:srgbClr val="013C5A"/>
                          </a:solidFill>
                          <a:effectLst/>
                          <a:latin typeface="Arial" panose="020B0604020202020204" pitchFamily="34" charset="0"/>
                          <a:cs typeface="Arial" panose="020B0604020202020204" pitchFamily="34" charset="0"/>
                        </a:rPr>
                        <a:t>Gross Estate ($000s)</a:t>
                      </a:r>
                      <a:endParaRPr lang="en-US" sz="1400" b="1" dirty="0">
                        <a:solidFill>
                          <a:srgbClr val="013C5A"/>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50654749"/>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All Returns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189,647,122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59%</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85,797,140</a:t>
                      </a:r>
                    </a:p>
                  </a:txBody>
                  <a:tcPr marL="0" marR="0" marT="0" marB="0" anchor="ctr"/>
                </a:tc>
                <a:extLst>
                  <a:ext uri="{0D108BD9-81ED-4DB2-BD59-A6C34878D82A}">
                    <a16:rowId xmlns:a16="http://schemas.microsoft.com/office/drawing/2014/main" val="3804254690"/>
                  </a:ext>
                </a:extLst>
              </a:tr>
              <a:tr h="323043">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Under $10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4,008,485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52%</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1,333,822</a:t>
                      </a:r>
                    </a:p>
                  </a:txBody>
                  <a:tcPr marL="0" marR="0" marT="0" marB="0" anchor="ctr"/>
                </a:tc>
                <a:extLst>
                  <a:ext uri="{0D108BD9-81ED-4DB2-BD59-A6C34878D82A}">
                    <a16:rowId xmlns:a16="http://schemas.microsoft.com/office/drawing/2014/main" val="2458520112"/>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$10 million &lt; $20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3,284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47,162,709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56%</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17,803,080</a:t>
                      </a:r>
                    </a:p>
                  </a:txBody>
                  <a:tcPr marL="0" marR="0" marT="0" marB="0" anchor="ctr"/>
                </a:tc>
                <a:extLst>
                  <a:ext uri="{0D108BD9-81ED-4DB2-BD59-A6C34878D82A}">
                    <a16:rowId xmlns:a16="http://schemas.microsoft.com/office/drawing/2014/main" val="389711440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$20 million &lt; $50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1,737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50,927,770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64%</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21,883,350</a:t>
                      </a:r>
                    </a:p>
                  </a:txBody>
                  <a:tcPr marL="0" marR="0" marT="0" marB="0" anchor="ctr"/>
                </a:tc>
                <a:extLst>
                  <a:ext uri="{0D108BD9-81ED-4DB2-BD59-A6C34878D82A}">
                    <a16:rowId xmlns:a16="http://schemas.microsoft.com/office/drawing/2014/main" val="2914785514"/>
                  </a:ext>
                </a:extLst>
              </a:tr>
              <a:tr h="323516">
                <a:tc>
                  <a:txBody>
                    <a:bodyPr/>
                    <a:lstStyle/>
                    <a:p>
                      <a:pPr marL="0" marR="0" algn="l">
                        <a:spcBef>
                          <a:spcPts val="600"/>
                        </a:spcBef>
                        <a:spcAft>
                          <a:spcPts val="600"/>
                        </a:spcAft>
                      </a:pPr>
                      <a:r>
                        <a:rPr lang="en-US" sz="1200" dirty="0">
                          <a:effectLst/>
                          <a:latin typeface="Arial" panose="020B0604020202020204" pitchFamily="34" charset="0"/>
                          <a:cs typeface="Arial" panose="020B0604020202020204" pitchFamily="34" charset="0"/>
                        </a:rPr>
                        <a:t>$50 million or more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165788"/>
                    </a:solidFill>
                  </a:tcP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605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87,548,158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a:txBody>
                    <a:bodyPr/>
                    <a:lstStyle/>
                    <a:p>
                      <a:pPr marL="0" marR="0" algn="ctr" defTabSz="685800" rtl="0" eaLnBrk="1" fontAlgn="b" latinLnBrk="0" hangingPunct="1">
                        <a:spcBef>
                          <a:spcPts val="600"/>
                        </a:spcBef>
                        <a:spcAft>
                          <a:spcPts val="600"/>
                        </a:spcAft>
                      </a:pPr>
                      <a:r>
                        <a:rPr lang="en-US" sz="1200" kern="1200">
                          <a:solidFill>
                            <a:schemeClr val="dk1"/>
                          </a:solidFill>
                          <a:effectLst/>
                          <a:latin typeface="Arial" panose="020B0604020202020204" pitchFamily="34" charset="0"/>
                          <a:ea typeface="+mn-ea"/>
                          <a:cs typeface="Arial" panose="020B0604020202020204" pitchFamily="34" charset="0"/>
                        </a:rPr>
                        <a:t>71%</a:t>
                      </a:r>
                    </a:p>
                  </a:txBody>
                  <a:tcPr marL="0" marR="0" marT="0" marB="0" anchor="ctr"/>
                </a:tc>
                <a:tc>
                  <a:txBody>
                    <a:bodyPr/>
                    <a:lstStyle/>
                    <a:p>
                      <a:pPr marL="0" marR="0" algn="ctr" defTabSz="685800" rtl="0" eaLnBrk="1" fontAlgn="b" latinLnBrk="0" hangingPunct="1">
                        <a:spcBef>
                          <a:spcPts val="600"/>
                        </a:spcBef>
                        <a:spcAft>
                          <a:spcPts val="600"/>
                        </a:spcAft>
                      </a:pPr>
                      <a:r>
                        <a:rPr lang="en-US" sz="1200" kern="1200" dirty="0">
                          <a:solidFill>
                            <a:schemeClr val="dk1"/>
                          </a:solidFill>
                          <a:effectLst/>
                          <a:latin typeface="Arial" panose="020B0604020202020204" pitchFamily="34" charset="0"/>
                          <a:ea typeface="+mn-ea"/>
                          <a:cs typeface="Arial" panose="020B0604020202020204" pitchFamily="34" charset="0"/>
                        </a:rPr>
                        <a:t>44,776,888</a:t>
                      </a:r>
                    </a:p>
                  </a:txBody>
                  <a:tcPr marL="0" marR="0" marT="0" marB="0" anchor="ctr"/>
                </a:tc>
                <a:extLst>
                  <a:ext uri="{0D108BD9-81ED-4DB2-BD59-A6C34878D82A}">
                    <a16:rowId xmlns:a16="http://schemas.microsoft.com/office/drawing/2014/main" val="3769481068"/>
                  </a:ext>
                </a:extLst>
              </a:tr>
              <a:tr h="32351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Total lifetime transfers equals the sum of all assets that were given by the decedent to others during life and were includible in his/her gross estate under sections 2035(a), 2036, 2037, or 2038 of the Internal Revenue Code.</a:t>
                      </a: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br>
                        <a:rPr kumimoji="0" lang="en-US" sz="9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Source:  IRS, Statistics of Income Division</a:t>
                      </a:r>
                      <a:b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rPr>
                        <a:t>Estate Tax Returns Filed in 2021 by Tax Status and Size of Gross Estate</a:t>
                      </a:r>
                    </a:p>
                  </a:txBody>
                  <a:tcPr marL="51435" marR="51435" marT="0" marB="0" anchor="ctr">
                    <a:noFill/>
                  </a:tcP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a:spcBef>
                          <a:spcPts val="600"/>
                        </a:spcBef>
                        <a:spcAft>
                          <a:spcPts val="6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93899" marR="93899" marT="0" marB="0" anchor="ctr"/>
                </a:tc>
                <a:tc hMerge="1">
                  <a:txBody>
                    <a:bodyPr/>
                    <a:lstStyle/>
                    <a:p>
                      <a:pPr marL="0" marR="0" algn="ctr" defTabSz="685800" rtl="0" eaLnBrk="1" fontAlgn="b" latinLnBrk="0" hangingPunct="1">
                        <a:spcBef>
                          <a:spcPts val="600"/>
                        </a:spcBef>
                        <a:spcAft>
                          <a:spcPts val="600"/>
                        </a:spcAft>
                      </a:pPr>
                      <a:endParaRPr lang="en-US" sz="1200" kern="120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pPr marL="0" marR="0" algn="ctr" defTabSz="685800" rtl="0" eaLnBrk="1" fontAlgn="b" latinLnBrk="0" hangingPunct="1">
                        <a:spcBef>
                          <a:spcPts val="600"/>
                        </a:spcBef>
                        <a:spcAft>
                          <a:spcPts val="600"/>
                        </a:spcAft>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271765960"/>
                  </a:ext>
                </a:extLst>
              </a:tr>
            </a:tbl>
          </a:graphicData>
        </a:graphic>
      </p:graphicFrame>
    </p:spTree>
    <p:extLst>
      <p:ext uri="{BB962C8B-B14F-4D97-AF65-F5344CB8AC3E}">
        <p14:creationId xmlns:p14="http://schemas.microsoft.com/office/powerpoint/2010/main" val="3426471350"/>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Legislative and Regulatory Developments</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32</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nvGraphicFramePr>
        <p:xfrm>
          <a:off x="1993791" y="1812426"/>
          <a:ext cx="5893492" cy="544717"/>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Treasury issues proposed regulations relating to requirement minimum distribution rules; clarifies 10-year distribution requirement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999066" y="1131916"/>
            <a:ext cx="6587067" cy="895117"/>
          </a:xfrm>
          <a:prstGeom prst="rect">
            <a:avLst/>
          </a:prstGeom>
          <a:noFill/>
        </p:spPr>
        <p:txBody>
          <a:bodyPr wrap="square" rtlCol="0">
            <a:spAutoFit/>
          </a:bodyPr>
          <a:lstStyle/>
          <a:p>
            <a:pPr marR="0" lvl="1" algn="just" fontAlgn="base">
              <a:lnSpc>
                <a:spcPts val="1600"/>
              </a:lnSpc>
              <a:spcBef>
                <a:spcPts val="1100"/>
              </a:spcBef>
              <a:spcAft>
                <a:spcPts val="900"/>
              </a:spcAft>
              <a:tabLst>
                <a:tab pos="457200" algn="l"/>
              </a:tabLst>
            </a:pPr>
            <a:r>
              <a:rPr lang="en-US" sz="1800" b="1" u="none" strike="noStrike" kern="0" spc="0" dirty="0">
                <a:ln>
                  <a:noFill/>
                </a:ln>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u="none" strike="noStrike" kern="0" spc="0" dirty="0">
                <a:ln>
                  <a:noFill/>
                </a:ln>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rPr>
              <a:t>REG-105954-20 – SECURE Act Proposed Regulations 	(February 24, 2022)</a:t>
            </a:r>
          </a:p>
          <a:p>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143144"/>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Marital Deduction</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33</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extLst>
              <p:ext uri="{D42A27DB-BD31-4B8C-83A1-F6EECF244321}">
                <p14:modId xmlns:p14="http://schemas.microsoft.com/office/powerpoint/2010/main" val="3444945819"/>
              </p:ext>
            </p:extLst>
          </p:nvPr>
        </p:nvGraphicFramePr>
        <p:xfrm>
          <a:off x="1993791" y="1812426"/>
          <a:ext cx="5893492" cy="944880"/>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Estate of a decedent who was in a same-sex relationship as of her date of death files for a refund of estate tax, seeking to have her relationship recognized as a common-law marriage under applicable law and to qualify for the marital deduction under Obergefell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999066" y="1131916"/>
            <a:ext cx="6587067" cy="895117"/>
          </a:xfrm>
          <a:prstGeom prst="rect">
            <a:avLst/>
          </a:prstGeom>
          <a:noFill/>
        </p:spPr>
        <p:txBody>
          <a:bodyPr wrap="square" rtlCol="0">
            <a:spAutoFit/>
          </a:bodyPr>
          <a:lstStyle/>
          <a:p>
            <a:pPr marL="800100" marR="0" lvl="1" indent="-342900" algn="just" fontAlgn="base">
              <a:lnSpc>
                <a:spcPts val="1600"/>
              </a:lnSpc>
              <a:spcBef>
                <a:spcPts val="1100"/>
              </a:spcBef>
              <a:spcAft>
                <a:spcPts val="900"/>
              </a:spcAft>
              <a:buAutoNum type="arabicPeriod" startAt="14"/>
              <a:tabLst>
                <a:tab pos="457200" algn="l"/>
              </a:tabLst>
            </a:pPr>
            <a:r>
              <a:rPr lang="en-US" b="1" i="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Kucerak v. United States</a:t>
            </a: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No. 5:22-cv-00007 (W.D. </a:t>
            </a:r>
            <a:r>
              <a:rPr lang="en-US" b="1" kern="0" dirty="0" err="1">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Tex</a:t>
            </a: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(January 7, 2022)</a:t>
            </a:r>
            <a:endParaRPr lang="en-US" sz="1800" b="1" u="none" strike="noStrike" kern="0" spc="0" dirty="0">
              <a:ln>
                <a:noFill/>
              </a:ln>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endParaRPr>
          </a:p>
          <a:p>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981154"/>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Gift Tax</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34</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extLst>
              <p:ext uri="{D42A27DB-BD31-4B8C-83A1-F6EECF244321}">
                <p14:modId xmlns:p14="http://schemas.microsoft.com/office/powerpoint/2010/main" val="1451691360"/>
              </p:ext>
            </p:extLst>
          </p:nvPr>
        </p:nvGraphicFramePr>
        <p:xfrm>
          <a:off x="1993791" y="1812426"/>
          <a:ext cx="5893492" cy="731520"/>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Tax Court reviews gifts made by husband and wife. Rules that wife never was an actual owner able to make gifts and gifts were deemed made by husband.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999066" y="1131916"/>
            <a:ext cx="6587067" cy="689932"/>
          </a:xfrm>
          <a:prstGeom prst="rect">
            <a:avLst/>
          </a:prstGeom>
          <a:noFill/>
        </p:spPr>
        <p:txBody>
          <a:bodyPr wrap="square" rtlCol="0">
            <a:spAutoFit/>
          </a:bodyPr>
          <a:lstStyle/>
          <a:p>
            <a:pPr marR="0" lvl="1" algn="just" fontAlgn="base">
              <a:lnSpc>
                <a:spcPts val="1600"/>
              </a:lnSpc>
              <a:spcBef>
                <a:spcPts val="1100"/>
              </a:spcBef>
              <a:spcAft>
                <a:spcPts val="900"/>
              </a:spcAft>
              <a:tabLst>
                <a:tab pos="457200" algn="l"/>
              </a:tabLst>
            </a:pPr>
            <a:r>
              <a:rPr lang="it-IT"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20.</a:t>
            </a:r>
            <a:r>
              <a:rPr lang="it-IT" b="1" i="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Smaldino v. Commissioner</a:t>
            </a:r>
            <a:r>
              <a:rPr lang="it-IT"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T.C. Memo 2021-127 (2021)</a:t>
            </a:r>
            <a:endParaRPr lang="en-US" sz="1800" b="1" u="none" strike="noStrike" kern="0" spc="0" dirty="0">
              <a:ln>
                <a:noFill/>
              </a:ln>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endParaRPr>
          </a:p>
          <a:p>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718783"/>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Other Cases of Interest</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35</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extLst>
              <p:ext uri="{D42A27DB-BD31-4B8C-83A1-F6EECF244321}">
                <p14:modId xmlns:p14="http://schemas.microsoft.com/office/powerpoint/2010/main" val="2900702290"/>
              </p:ext>
            </p:extLst>
          </p:nvPr>
        </p:nvGraphicFramePr>
        <p:xfrm>
          <a:off x="1946987" y="1672852"/>
          <a:ext cx="5893492" cy="544717"/>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Tax Court evaluates gifts made by husband and wife; finds that the husband is the actual transferor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999066" y="1131916"/>
            <a:ext cx="6587067" cy="505523"/>
          </a:xfrm>
          <a:prstGeom prst="rect">
            <a:avLst/>
          </a:prstGeom>
          <a:noFill/>
        </p:spPr>
        <p:txBody>
          <a:bodyPr wrap="square" rtlCol="0">
            <a:spAutoFit/>
          </a:bodyPr>
          <a:lstStyle/>
          <a:p>
            <a:pPr marR="0" lvl="1" algn="just" fontAlgn="base">
              <a:lnSpc>
                <a:spcPts val="1600"/>
              </a:lnSpc>
              <a:spcBef>
                <a:spcPts val="1100"/>
              </a:spcBef>
              <a:spcAft>
                <a:spcPts val="900"/>
              </a:spcAft>
              <a:tabLst>
                <a:tab pos="457200" algn="l"/>
              </a:tabLst>
            </a:pP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54.	</a:t>
            </a:r>
            <a:r>
              <a:rPr lang="en-US" b="1" i="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Sander v. Comm'r of Internal Revenue</a:t>
            </a: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T.C. Memo 	2022-103 (October 6, 2022)</a:t>
            </a:r>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100779"/>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385727-8F2B-49A5-A78A-8467CEE80CD2}"/>
              </a:ext>
            </a:extLst>
          </p:cNvPr>
          <p:cNvSpPr>
            <a:spLocks noGrp="1"/>
          </p:cNvSpPr>
          <p:nvPr>
            <p:ph type="title"/>
          </p:nvPr>
        </p:nvSpPr>
        <p:spPr/>
        <p:txBody>
          <a:bodyPr/>
          <a:lstStyle/>
          <a:p>
            <a:r>
              <a:rPr lang="en-US" dirty="0"/>
              <a:t>Scouting Report: Other Cases of Interest</a:t>
            </a:r>
          </a:p>
        </p:txBody>
      </p:sp>
      <p:sp>
        <p:nvSpPr>
          <p:cNvPr id="4" name="Slide Number Placeholder 3" descr="" title="">
            <a:extLst>
              <a:ext uri="{FF2B5EF4-FFF2-40B4-BE49-F238E27FC236}">
                <a16:creationId xmlns:a16="http://schemas.microsoft.com/office/drawing/2014/main" id="{A9937526-D41C-4C7A-92DF-319B59A7DFB3}"/>
              </a:ext>
            </a:extLst>
          </p:cNvPr>
          <p:cNvSpPr>
            <a:spLocks noGrp="1"/>
          </p:cNvSpPr>
          <p:nvPr>
            <p:ph type="sldNum" sz="quarter" idx="12"/>
          </p:nvPr>
        </p:nvSpPr>
        <p:spPr/>
        <p:txBody>
          <a:bodyPr/>
          <a:lstStyle/>
          <a:p>
            <a:fld id="{C1A787F7-7C68-496C-A4D8-53EAE79CB292}" type="slidenum">
              <a:rPr lang="en-US" smtClean="0"/>
              <a:t>36</a:t>
            </a:fld>
            <a:endParaRPr lang="en-US" dirty="0"/>
          </a:p>
        </p:txBody>
      </p:sp>
      <p:sp>
        <p:nvSpPr>
          <p:cNvPr id="5" name="Footer Placeholder 4" descr="" title="">
            <a:extLst>
              <a:ext uri="{FF2B5EF4-FFF2-40B4-BE49-F238E27FC236}">
                <a16:creationId xmlns:a16="http://schemas.microsoft.com/office/drawing/2014/main" id="{70657441-6E8A-46A8-8992-45317F26CD30}"/>
              </a:ext>
            </a:extLst>
          </p:cNvPr>
          <p:cNvSpPr>
            <a:spLocks noGrp="1"/>
          </p:cNvSpPr>
          <p:nvPr>
            <p:ph type="ftr" sz="quarter" idx="13"/>
          </p:nvPr>
        </p:nvSpPr>
        <p:spPr/>
        <p:txBody>
          <a:bodyPr/>
          <a:lstStyle/>
          <a:p>
            <a:endParaRPr lang="en-US" dirty="0"/>
          </a:p>
        </p:txBody>
      </p:sp>
      <p:graphicFrame>
        <p:nvGraphicFramePr>
          <p:cNvPr id="7" name="Table 15" descr="" title="">
            <a:extLst>
              <a:ext uri="{FF2B5EF4-FFF2-40B4-BE49-F238E27FC236}">
                <a16:creationId xmlns:a16="http://schemas.microsoft.com/office/drawing/2014/main" id="{AAECAFDD-2310-4BED-8FD8-1669010FF740}"/>
              </a:ext>
            </a:extLst>
          </p:cNvPr>
          <p:cNvGraphicFramePr>
            <a:graphicFrameLocks noGrp="1"/>
          </p:cNvGraphicFramePr>
          <p:nvPr>
            <p:extLst>
              <p:ext uri="{D42A27DB-BD31-4B8C-83A1-F6EECF244321}">
                <p14:modId xmlns:p14="http://schemas.microsoft.com/office/powerpoint/2010/main" val="1890022122"/>
              </p:ext>
            </p:extLst>
          </p:nvPr>
        </p:nvGraphicFramePr>
        <p:xfrm>
          <a:off x="1946987" y="1672852"/>
          <a:ext cx="5893492" cy="544717"/>
        </p:xfrm>
        <a:graphic>
          <a:graphicData uri="http://schemas.openxmlformats.org/drawingml/2006/table">
            <a:tbl>
              <a:tblPr firstRow="1" bandRow="1">
                <a:tableStyleId>{5C22544A-7EE6-4342-B048-85BDC9FD1C3A}</a:tableStyleId>
              </a:tblPr>
              <a:tblGrid>
                <a:gridCol w="5893492">
                  <a:extLst>
                    <a:ext uri="{9D8B030D-6E8A-4147-A177-3AD203B41FA5}">
                      <a16:colId xmlns:a16="http://schemas.microsoft.com/office/drawing/2014/main" val="2245997643"/>
                    </a:ext>
                  </a:extLst>
                </a:gridCol>
              </a:tblGrid>
              <a:tr h="544717">
                <a:tc>
                  <a:txBody>
                    <a:bodyPr/>
                    <a:lstStyle/>
                    <a:p>
                      <a:pPr algn="l"/>
                      <a:r>
                        <a:rPr lang="en-US" sz="1400" dirty="0">
                          <a:solidFill>
                            <a:schemeClr val="tx1"/>
                          </a:solidFill>
                          <a:latin typeface="Times New Roman" panose="02020603050405020304" pitchFamily="18" charset="0"/>
                          <a:cs typeface="Times New Roman" panose="02020603050405020304" pitchFamily="18" charset="0"/>
                        </a:rPr>
                        <a:t>Tax Court requires careful review before filing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63745395"/>
                  </a:ext>
                </a:extLst>
              </a:tr>
            </a:tbl>
          </a:graphicData>
        </a:graphic>
      </p:graphicFrame>
      <p:sp>
        <p:nvSpPr>
          <p:cNvPr id="8" name="TextBox 7" descr="" title="">
            <a:extLst>
              <a:ext uri="{FF2B5EF4-FFF2-40B4-BE49-F238E27FC236}">
                <a16:creationId xmlns:a16="http://schemas.microsoft.com/office/drawing/2014/main" id="{DA80EDAF-9FDA-43A2-848B-5407FD1BC84E}"/>
              </a:ext>
            </a:extLst>
          </p:cNvPr>
          <p:cNvSpPr txBox="1"/>
          <p:nvPr/>
        </p:nvSpPr>
        <p:spPr>
          <a:xfrm>
            <a:off x="999066" y="1131916"/>
            <a:ext cx="6587067" cy="300339"/>
          </a:xfrm>
          <a:prstGeom prst="rect">
            <a:avLst/>
          </a:prstGeom>
          <a:noFill/>
        </p:spPr>
        <p:txBody>
          <a:bodyPr wrap="square" rtlCol="0">
            <a:spAutoFit/>
          </a:bodyPr>
          <a:lstStyle/>
          <a:p>
            <a:pPr marR="0" lvl="1" algn="just" fontAlgn="base">
              <a:lnSpc>
                <a:spcPts val="1600"/>
              </a:lnSpc>
              <a:spcBef>
                <a:spcPts val="1100"/>
              </a:spcBef>
              <a:spcAft>
                <a:spcPts val="900"/>
              </a:spcAft>
              <a:tabLst>
                <a:tab pos="457200" algn="l"/>
              </a:tabLst>
            </a:pP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55.</a:t>
            </a:r>
            <a:r>
              <a:rPr lang="en-US" b="1" i="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	Busch v. Commissioner </a:t>
            </a:r>
            <a:r>
              <a:rPr lang="en-US" b="1" kern="0" dirty="0">
                <a:solidFill>
                  <a:schemeClr val="accent1">
                    <a:lumMod val="75000"/>
                  </a:schemeClr>
                </a:solidFill>
                <a:effectLst>
                  <a:glow>
                    <a:srgbClr val="000000"/>
                  </a:glow>
                  <a:outerShdw sx="0" sy="0">
                    <a:srgbClr val="000000"/>
                  </a:outerShdw>
                  <a:reflection stA="0" endPos="0" fadeDir="0" sx="0" sy="0"/>
                </a:effectLst>
                <a:latin typeface="Times New Roman" panose="02020603050405020304" pitchFamily="18" charset="0"/>
                <a:ea typeface="Times New Roman" panose="02020603050405020304" pitchFamily="18" charset="0"/>
                <a:cs typeface="Times New Roman" panose="02020603050405020304" pitchFamily="18" charset="0"/>
              </a:rPr>
              <a:t>(U.S. Tax Court, No. 14085-20S)</a:t>
            </a:r>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462623"/>
      </p:ext>
    </p:extLst>
  </p:cSld>
  <p:clrMapOvr>
    <a:masterClrMapping/>
  </p:clrMapOvr>
</p:sld>
</file>

<file path=ppt/slides/slide3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p:txBody>
          <a:bodyPr>
            <a:noAutofit/>
          </a:bodyPr>
          <a:lstStyle/>
          <a:p>
            <a:r>
              <a:rPr lang="en-US" sz="4400" dirty="0"/>
              <a:t>Questions or Comments?</a:t>
            </a:r>
          </a:p>
        </p:txBody>
      </p:sp>
      <p:sp>
        <p:nvSpPr>
          <p:cNvPr id="3" name="Text Placeholder 2" descr="" title=""/>
          <p:cNvSpPr>
            <a:spLocks noGrp="1"/>
          </p:cNvSpPr>
          <p:nvPr>
            <p:ph type="body" sz="quarter" idx="11"/>
          </p:nvPr>
        </p:nvSpPr>
        <p:spPr/>
        <p:txBody>
          <a:bodyPr/>
          <a:lstStyle/>
          <a:p>
            <a:pPr marL="0" indent="0">
              <a:buNone/>
            </a:pPr>
            <a:r>
              <a:rPr lang="en-US" sz="2000" b="1" dirty="0"/>
              <a:t>Michael Barker</a:t>
            </a:r>
            <a:endParaRPr lang="en-US" dirty="0"/>
          </a:p>
          <a:p>
            <a:pPr marL="0" indent="0">
              <a:buNone/>
            </a:pPr>
            <a:r>
              <a:rPr lang="en-US" b="0" i="0" u="none" strike="noStrike" dirty="0">
                <a:solidFill>
                  <a:srgbClr val="003A5D"/>
                </a:solidFill>
                <a:effectLst/>
                <a:hlinkClick r:id="rId4"/>
              </a:rPr>
              <a:t>mbarker@mcguirewoods.com</a:t>
            </a:r>
            <a:r>
              <a:rPr lang="en-US" b="0" i="0" u="none" strike="noStrike" dirty="0">
                <a:solidFill>
                  <a:srgbClr val="003A5D"/>
                </a:solidFill>
                <a:effectLst/>
              </a:rPr>
              <a:t> </a:t>
            </a:r>
          </a:p>
          <a:p>
            <a:pPr marL="0" indent="0">
              <a:buNone/>
            </a:pPr>
            <a:r>
              <a:rPr lang="en-US" sz="2000" b="1" dirty="0"/>
              <a:t>Bill Sanderson</a:t>
            </a:r>
            <a:endParaRPr lang="en-US" dirty="0"/>
          </a:p>
          <a:p>
            <a:pPr marL="0" indent="0">
              <a:buNone/>
            </a:pPr>
            <a:r>
              <a:rPr lang="en-US" b="0" dirty="0">
                <a:solidFill>
                  <a:srgbClr val="003A5D"/>
                </a:solidFill>
                <a:hlinkClick r:id="rId4"/>
              </a:rPr>
              <a:t>wsanderson</a:t>
            </a:r>
            <a:r>
              <a:rPr lang="en-US" b="0" i="0" u="none" strike="noStrike" dirty="0">
                <a:solidFill>
                  <a:srgbClr val="003A5D"/>
                </a:solidFill>
                <a:effectLst/>
                <a:hlinkClick r:id="rId4"/>
              </a:rPr>
              <a:t>@mcguirewoods.com</a:t>
            </a:r>
            <a:r>
              <a:rPr lang="en-US" b="0" i="0" u="none" strike="noStrike" dirty="0">
                <a:solidFill>
                  <a:srgbClr val="003A5D"/>
                </a:solidFill>
                <a:effectLst/>
              </a:rPr>
              <a:t> </a:t>
            </a:r>
          </a:p>
          <a:p>
            <a:pPr marL="0" indent="0">
              <a:buNone/>
            </a:pPr>
            <a:endParaRPr lang="en-US" sz="2000" dirty="0"/>
          </a:p>
          <a:p>
            <a:pPr marL="0" indent="0">
              <a:buNone/>
            </a:pPr>
            <a:endParaRPr lang="en-US" dirty="0"/>
          </a:p>
        </p:txBody>
      </p:sp>
      <p:pic>
        <p:nvPicPr>
          <p:cNvPr id="7" name="Picture 6" descr="" title="">
            <a:extLst>
              <a:ext uri="{FF2B5EF4-FFF2-40B4-BE49-F238E27FC236}">
                <a16:creationId xmlns:a16="http://schemas.microsoft.com/office/drawing/2014/main" id="{E0D266B9-FBF7-461E-9F4F-37796BB745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753" y="4041909"/>
            <a:ext cx="1868813" cy="298825"/>
          </a:xfrm>
          <a:prstGeom prst="rect">
            <a:avLst/>
          </a:prstGeom>
        </p:spPr>
      </p:pic>
      <p:sp>
        <p:nvSpPr>
          <p:cNvPr id="4" name="Slide Number Placeholder 3" descr="" title="">
            <a:extLst>
              <a:ext uri="{FF2B5EF4-FFF2-40B4-BE49-F238E27FC236}">
                <a16:creationId xmlns:a16="http://schemas.microsoft.com/office/drawing/2014/main" id="{99592630-4850-4762-950E-6E511B229001}"/>
              </a:ext>
            </a:extLst>
          </p:cNvPr>
          <p:cNvSpPr>
            <a:spLocks noGrp="1"/>
          </p:cNvSpPr>
          <p:nvPr>
            <p:ph type="sldNum" sz="quarter" idx="14"/>
          </p:nvPr>
        </p:nvSpPr>
        <p:spPr/>
        <p:txBody>
          <a:bodyPr/>
          <a:lstStyle/>
          <a:p>
            <a:fld id="{C1A787F7-7C68-496C-A4D8-53EAE79CB292}" type="slidenum">
              <a:rPr lang="en-US" smtClean="0"/>
              <a:pPr/>
              <a:t>37</a:t>
            </a:fld>
            <a:endParaRPr lang="en-US" dirty="0"/>
          </a:p>
        </p:txBody>
      </p:sp>
    </p:spTree>
    <p:custData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C4663B7A-0984-42EA-B6A0-EF44B4C875CE}"/>
              </a:ext>
            </a:extLst>
          </p:cNvPr>
          <p:cNvSpPr>
            <a:spLocks noGrp="1"/>
          </p:cNvSpPr>
          <p:nvPr>
            <p:ph type="title"/>
          </p:nvPr>
        </p:nvSpPr>
        <p:spPr/>
        <p:txBody>
          <a:bodyPr>
            <a:normAutofit/>
          </a:bodyPr>
          <a:lstStyle/>
          <a:p>
            <a:r>
              <a:rPr lang="en-US" altLang="en-US" dirty="0"/>
              <a:t>This is how I started the pandemic…	</a:t>
            </a:r>
            <a:endParaRPr lang="en-US" dirty="0"/>
          </a:p>
        </p:txBody>
      </p:sp>
      <p:pic>
        <p:nvPicPr>
          <p:cNvPr id="4" name="Picture 2" descr="" title="">
            <a:extLst>
              <a:ext uri="{FF2B5EF4-FFF2-40B4-BE49-F238E27FC236}">
                <a16:creationId xmlns:a16="http://schemas.microsoft.com/office/drawing/2014/main" id="{CA25BCD3-D962-4A11-8F18-10E4C8C95B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08" y="1038203"/>
            <a:ext cx="4845185" cy="36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5" descr="" title="">
            <a:extLst>
              <a:ext uri="{FF2B5EF4-FFF2-40B4-BE49-F238E27FC236}">
                <a16:creationId xmlns:a16="http://schemas.microsoft.com/office/drawing/2014/main" id="{BA9A7A27-ACDD-4C1A-9917-63C2E3B1EBD5}"/>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spTree>
    <p:extLst>
      <p:ext uri="{BB962C8B-B14F-4D97-AF65-F5344CB8AC3E}">
        <p14:creationId xmlns:p14="http://schemas.microsoft.com/office/powerpoint/2010/main" val="68235994"/>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BC2E8E2A-50F5-4F6A-A8FA-2C096FA2624F}"/>
              </a:ext>
            </a:extLst>
          </p:cNvPr>
          <p:cNvSpPr>
            <a:spLocks noGrp="1"/>
          </p:cNvSpPr>
          <p:nvPr>
            <p:ph type="title"/>
          </p:nvPr>
        </p:nvSpPr>
        <p:spPr/>
        <p:txBody>
          <a:bodyPr>
            <a:normAutofit/>
          </a:bodyPr>
          <a:lstStyle/>
          <a:p>
            <a:r>
              <a:rPr lang="en-US" altLang="en-US" dirty="0"/>
              <a:t>Time Marches On…</a:t>
            </a:r>
            <a:endParaRPr lang="en-US" dirty="0"/>
          </a:p>
        </p:txBody>
      </p:sp>
      <p:pic>
        <p:nvPicPr>
          <p:cNvPr id="4" name="Picture 3" descr="" title="">
            <a:extLst>
              <a:ext uri="{FF2B5EF4-FFF2-40B4-BE49-F238E27FC236}">
                <a16:creationId xmlns:a16="http://schemas.microsoft.com/office/drawing/2014/main" id="{6323079B-1F76-4F4A-BE1B-C81B3259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37" b="63"/>
          <a:stretch/>
        </p:blipFill>
        <p:spPr bwMode="auto">
          <a:xfrm>
            <a:off x="2867025" y="978608"/>
            <a:ext cx="3409950" cy="3819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25" descr="" title="">
            <a:extLst>
              <a:ext uri="{FF2B5EF4-FFF2-40B4-BE49-F238E27FC236}">
                <a16:creationId xmlns:a16="http://schemas.microsoft.com/office/drawing/2014/main" id="{6CC49A96-584E-4AC4-A8D5-806348E13E12}"/>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spTree>
    <p:extLst>
      <p:ext uri="{BB962C8B-B14F-4D97-AF65-F5344CB8AC3E}">
        <p14:creationId xmlns:p14="http://schemas.microsoft.com/office/powerpoint/2010/main" val="1296258475"/>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26EE16A7-E61B-4F69-8136-BD5A0FE4B42C}"/>
              </a:ext>
            </a:extLst>
          </p:cNvPr>
          <p:cNvSpPr>
            <a:spLocks noGrp="1"/>
          </p:cNvSpPr>
          <p:nvPr>
            <p:ph type="title" idx="4294967295"/>
          </p:nvPr>
        </p:nvSpPr>
        <p:spPr>
          <a:xfrm>
            <a:off x="0" y="365125"/>
            <a:ext cx="7877175" cy="327025"/>
          </a:xfrm>
        </p:spPr>
        <p:txBody>
          <a:bodyPr>
            <a:normAutofit fontScale="90000"/>
          </a:bodyPr>
          <a:lstStyle/>
          <a:p>
            <a:r>
              <a:rPr lang="en-US" dirty="0"/>
              <a:t>I used to be here…</a:t>
            </a:r>
          </a:p>
        </p:txBody>
      </p:sp>
      <p:pic>
        <p:nvPicPr>
          <p:cNvPr id="4" name="Picture 3" descr="" title="">
            <a:extLst>
              <a:ext uri="{FF2B5EF4-FFF2-40B4-BE49-F238E27FC236}">
                <a16:creationId xmlns:a16="http://schemas.microsoft.com/office/drawing/2014/main" id="{3C7B4E23-0E99-40C0-99C4-7478BF70D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8679" y="1093355"/>
            <a:ext cx="1905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 title="">
            <a:extLst>
              <a:ext uri="{FF2B5EF4-FFF2-40B4-BE49-F238E27FC236}">
                <a16:creationId xmlns:a16="http://schemas.microsoft.com/office/drawing/2014/main" id="{4FA46D34-D186-4AE5-ABAD-E350C03756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929" y="1177890"/>
            <a:ext cx="1621631" cy="162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 title="">
            <a:extLst>
              <a:ext uri="{FF2B5EF4-FFF2-40B4-BE49-F238E27FC236}">
                <a16:creationId xmlns:a16="http://schemas.microsoft.com/office/drawing/2014/main" id="{EF95E0E9-3C43-404A-BEEA-95C0A0967D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4610" y="2972162"/>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540636"/>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702D0E6C-1189-40A3-8BEF-BA2AC5A586C8}"/>
              </a:ext>
            </a:extLst>
          </p:cNvPr>
          <p:cNvSpPr>
            <a:spLocks noGrp="1"/>
          </p:cNvSpPr>
          <p:nvPr>
            <p:ph type="title" idx="4294967295"/>
          </p:nvPr>
        </p:nvSpPr>
        <p:spPr>
          <a:xfrm>
            <a:off x="0" y="365125"/>
            <a:ext cx="7877175" cy="327025"/>
          </a:xfrm>
        </p:spPr>
        <p:txBody>
          <a:bodyPr>
            <a:normAutofit fontScale="90000"/>
          </a:bodyPr>
          <a:lstStyle/>
          <a:p>
            <a:r>
              <a:rPr lang="en-US" altLang="en-US" dirty="0"/>
              <a:t>You can still find me</a:t>
            </a:r>
            <a:endParaRPr lang="en-US" dirty="0"/>
          </a:p>
        </p:txBody>
      </p:sp>
      <p:pic>
        <p:nvPicPr>
          <p:cNvPr id="4" name="Picture 3" descr="" title="">
            <a:extLst>
              <a:ext uri="{FF2B5EF4-FFF2-40B4-BE49-F238E27FC236}">
                <a16:creationId xmlns:a16="http://schemas.microsoft.com/office/drawing/2014/main" id="{178AAA0E-9D9E-4BF7-8CF4-92A63B6A465A}"/>
              </a:ext>
            </a:extLst>
          </p:cNvPr>
          <p:cNvPicPr>
            <a:picLocks noChangeAspect="1"/>
          </p:cNvPicPr>
          <p:nvPr/>
        </p:nvPicPr>
        <p:blipFill>
          <a:blip r:embed="rId2"/>
          <a:stretch>
            <a:fillRect/>
          </a:stretch>
        </p:blipFill>
        <p:spPr>
          <a:xfrm>
            <a:off x="2313080" y="1457294"/>
            <a:ext cx="4517840" cy="512022"/>
          </a:xfrm>
          <a:prstGeom prst="rect">
            <a:avLst/>
          </a:prstGeom>
        </p:spPr>
      </p:pic>
      <p:sp>
        <p:nvSpPr>
          <p:cNvPr id="5" name="Text Box 25" descr="" title="">
            <a:extLst>
              <a:ext uri="{FF2B5EF4-FFF2-40B4-BE49-F238E27FC236}">
                <a16:creationId xmlns:a16="http://schemas.microsoft.com/office/drawing/2014/main" id="{926AE04B-D41B-4602-A1C7-C1527E3169E1}"/>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pic>
        <p:nvPicPr>
          <p:cNvPr id="6" name="Picture 4" descr="" title="">
            <a:extLst>
              <a:ext uri="{FF2B5EF4-FFF2-40B4-BE49-F238E27FC236}">
                <a16:creationId xmlns:a16="http://schemas.microsoft.com/office/drawing/2014/main" id="{E3BCC02F-7340-4480-977A-1F815E928C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758" y="2453311"/>
            <a:ext cx="2658580" cy="1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 title="">
            <a:extLst>
              <a:ext uri="{FF2B5EF4-FFF2-40B4-BE49-F238E27FC236}">
                <a16:creationId xmlns:a16="http://schemas.microsoft.com/office/drawing/2014/main" id="{813EA5B0-6564-4765-B07A-7F943FF5E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29" y="2364890"/>
            <a:ext cx="2777923" cy="138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0579"/>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3528ACFD-0ECD-4421-8690-67FB62414ECB}"/>
              </a:ext>
            </a:extLst>
          </p:cNvPr>
          <p:cNvSpPr>
            <a:spLocks noGrp="1"/>
          </p:cNvSpPr>
          <p:nvPr>
            <p:ph type="title" idx="4294967295"/>
          </p:nvPr>
        </p:nvSpPr>
        <p:spPr>
          <a:xfrm>
            <a:off x="0" y="365125"/>
            <a:ext cx="7877175" cy="327025"/>
          </a:xfrm>
        </p:spPr>
        <p:txBody>
          <a:bodyPr>
            <a:normAutofit fontScale="90000"/>
          </a:bodyPr>
          <a:lstStyle/>
          <a:p>
            <a:r>
              <a:rPr lang="en-US" altLang="en-US" dirty="0"/>
              <a:t>What I’m reading</a:t>
            </a:r>
            <a:endParaRPr lang="en-US" dirty="0"/>
          </a:p>
        </p:txBody>
      </p:sp>
      <p:sp>
        <p:nvSpPr>
          <p:cNvPr id="7" name="Text Box 25" descr="" title="">
            <a:extLst>
              <a:ext uri="{FF2B5EF4-FFF2-40B4-BE49-F238E27FC236}">
                <a16:creationId xmlns:a16="http://schemas.microsoft.com/office/drawing/2014/main" id="{28931CB7-E77C-43F6-B753-EE01A40F1C90}"/>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pic>
        <p:nvPicPr>
          <p:cNvPr id="1026" name="Picture 2" descr="" title="">
            <a:extLst>
              <a:ext uri="{FF2B5EF4-FFF2-40B4-BE49-F238E27FC236}">
                <a16:creationId xmlns:a16="http://schemas.microsoft.com/office/drawing/2014/main" id="{E77B045F-FADE-4FDD-B2EF-1A678C18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229" y="902619"/>
            <a:ext cx="2413761" cy="3561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title="">
            <a:extLst>
              <a:ext uri="{FF2B5EF4-FFF2-40B4-BE49-F238E27FC236}">
                <a16:creationId xmlns:a16="http://schemas.microsoft.com/office/drawing/2014/main" id="{BECB89A7-879E-499D-8E1C-297345373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2617"/>
            <a:ext cx="2610267" cy="356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81821"/>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5B8ECD41-DC38-4829-9EF5-F422F1F9C339}"/>
              </a:ext>
            </a:extLst>
          </p:cNvPr>
          <p:cNvSpPr>
            <a:spLocks noGrp="1"/>
          </p:cNvSpPr>
          <p:nvPr>
            <p:ph type="title" idx="4294967295"/>
          </p:nvPr>
        </p:nvSpPr>
        <p:spPr>
          <a:xfrm>
            <a:off x="0" y="365125"/>
            <a:ext cx="7877175" cy="327025"/>
          </a:xfrm>
        </p:spPr>
        <p:txBody>
          <a:bodyPr>
            <a:normAutofit fontScale="90000"/>
          </a:bodyPr>
          <a:lstStyle/>
          <a:p>
            <a:r>
              <a:rPr lang="en-US" altLang="en-US" dirty="0"/>
              <a:t>And like it or not…</a:t>
            </a:r>
            <a:endParaRPr lang="en-US" dirty="0"/>
          </a:p>
        </p:txBody>
      </p:sp>
      <p:pic>
        <p:nvPicPr>
          <p:cNvPr id="4" name="Picture 3" descr="" title="">
            <a:extLst>
              <a:ext uri="{FF2B5EF4-FFF2-40B4-BE49-F238E27FC236}">
                <a16:creationId xmlns:a16="http://schemas.microsoft.com/office/drawing/2014/main" id="{9D3105C8-7AE6-46D6-934D-76D09A2534E6}"/>
              </a:ext>
            </a:extLst>
          </p:cNvPr>
          <p:cNvPicPr>
            <a:picLocks noChangeAspect="1"/>
          </p:cNvPicPr>
          <p:nvPr/>
        </p:nvPicPr>
        <p:blipFill>
          <a:blip r:embed="rId2"/>
          <a:stretch>
            <a:fillRect/>
          </a:stretch>
        </p:blipFill>
        <p:spPr>
          <a:xfrm>
            <a:off x="1717819" y="973924"/>
            <a:ext cx="5708363" cy="3803892"/>
          </a:xfrm>
          <a:prstGeom prst="rect">
            <a:avLst/>
          </a:prstGeom>
        </p:spPr>
      </p:pic>
      <p:sp>
        <p:nvSpPr>
          <p:cNvPr id="5" name="Text Box 25" descr="" title="">
            <a:extLst>
              <a:ext uri="{FF2B5EF4-FFF2-40B4-BE49-F238E27FC236}">
                <a16:creationId xmlns:a16="http://schemas.microsoft.com/office/drawing/2014/main" id="{DF947D59-F335-440F-98B8-C9BA6F1579D7}"/>
              </a:ext>
            </a:extLst>
          </p:cNvPr>
          <p:cNvSpPr txBox="1">
            <a:spLocks noChangeArrowheads="1"/>
          </p:cNvSpPr>
          <p:nvPr/>
        </p:nvSpPr>
        <p:spPr bwMode="auto">
          <a:xfrm>
            <a:off x="6402522" y="4935865"/>
            <a:ext cx="2409825" cy="1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sz="675" dirty="0">
                <a:solidFill>
                  <a:srgbClr val="F89510"/>
                </a:solidFill>
                <a:latin typeface="+mj-lt"/>
              </a:rPr>
              <a:t>CONFIDENTIAL</a:t>
            </a:r>
          </a:p>
        </p:txBody>
      </p:sp>
    </p:spTree>
    <p:extLst>
      <p:ext uri="{BB962C8B-B14F-4D97-AF65-F5344CB8AC3E}">
        <p14:creationId xmlns:p14="http://schemas.microsoft.com/office/powerpoint/2010/main" val="2474517059"/>
      </p:ext>
    </p:extLst>
  </p:cSld>
  <p:clrMapOvr>
    <a:masterClrMapping/>
  </p:clrMapOvr>
</p:sld>
</file>

<file path=ppt/theme/theme1.xml><?xml version="1.0" encoding="utf-8"?>
<a:theme xmlns:thm15="http://schemas.microsoft.com/office/thememl/2012/main" xmlns:a="http://schemas.openxmlformats.org/drawingml/2006/main" name="Ethics Issues Facing Corporate Counsel_Identifying the Client_draft 13JAN2021">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 A c t i v e ! 1 6 7 1 3 0 2 4 8 . 1 < / d o c u m e n t i d >  
     < s e n d e r i d > W I S A N D E R < / s e n d e r i d >  
     < s e n d e r e m a i l > w s a n d e r s o n @ m c g u i r e w o o d s . c o m < / s e n d e r e m a i l >  
     < l a s t m o d i f i e d > 2 0 2 2 - 1 1 - 1 4 T 2 1 : 5 3 : 5 8 . 0 0 0 0 0 0 0 - 0 5 : 0 0 < / l a s t m o d i f i e d >  
     < d a t a b a s e > A c t i v e < / d a t a b a s e >  
 < / p r o p e r t i e s > 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