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handoutMasterIdLst>
    <p:handoutMasterId r:id="rId55"/>
  </p:handoutMasterIdLst>
  <p:sldIdLst>
    <p:sldId id="256" r:id="rId5"/>
    <p:sldId id="257" r:id="rId6"/>
    <p:sldId id="326" r:id="rId7"/>
    <p:sldId id="327" r:id="rId8"/>
    <p:sldId id="328" r:id="rId9"/>
    <p:sldId id="329" r:id="rId10"/>
    <p:sldId id="330" r:id="rId11"/>
    <p:sldId id="258" r:id="rId12"/>
    <p:sldId id="273" r:id="rId13"/>
    <p:sldId id="276" r:id="rId14"/>
    <p:sldId id="278" r:id="rId15"/>
    <p:sldId id="280" r:id="rId16"/>
    <p:sldId id="281" r:id="rId17"/>
    <p:sldId id="282" r:id="rId18"/>
    <p:sldId id="283" r:id="rId19"/>
    <p:sldId id="284" r:id="rId20"/>
    <p:sldId id="285" r:id="rId21"/>
    <p:sldId id="286" r:id="rId22"/>
    <p:sldId id="287" r:id="rId23"/>
    <p:sldId id="312" r:id="rId24"/>
    <p:sldId id="288" r:id="rId25"/>
    <p:sldId id="289" r:id="rId26"/>
    <p:sldId id="313" r:id="rId27"/>
    <p:sldId id="290" r:id="rId28"/>
    <p:sldId id="291" r:id="rId29"/>
    <p:sldId id="314" r:id="rId30"/>
    <p:sldId id="292" r:id="rId31"/>
    <p:sldId id="315" r:id="rId32"/>
    <p:sldId id="316" r:id="rId33"/>
    <p:sldId id="293" r:id="rId34"/>
    <p:sldId id="294" r:id="rId35"/>
    <p:sldId id="296" r:id="rId36"/>
    <p:sldId id="298" r:id="rId37"/>
    <p:sldId id="299" r:id="rId38"/>
    <p:sldId id="317" r:id="rId39"/>
    <p:sldId id="300" r:id="rId40"/>
    <p:sldId id="320" r:id="rId41"/>
    <p:sldId id="318" r:id="rId42"/>
    <p:sldId id="321" r:id="rId43"/>
    <p:sldId id="322" r:id="rId44"/>
    <p:sldId id="319" r:id="rId45"/>
    <p:sldId id="323" r:id="rId46"/>
    <p:sldId id="325" r:id="rId47"/>
    <p:sldId id="335" r:id="rId48"/>
    <p:sldId id="311" r:id="rId49"/>
    <p:sldId id="301" r:id="rId50"/>
    <p:sldId id="302" r:id="rId51"/>
    <p:sldId id="310"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94" d="100"/>
          <a:sy n="94" d="100"/>
        </p:scale>
        <p:origin x="108" y="13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26AFF-7503-4BBA-8C48-FE7268C0644C}"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6D77DC7-BB3B-4FAF-8ED8-5800A54D3BD9}">
      <dgm:prSet/>
      <dgm:spPr/>
      <dgm:t>
        <a:bodyPr/>
        <a:lstStyle/>
        <a:p>
          <a:r>
            <a:rPr lang="en-US" dirty="0"/>
            <a:t>A user can specify whether a custodian should preserve, distribute, or destroy his or her digital assets.</a:t>
          </a:r>
          <a:br>
            <a:rPr lang="en-US" dirty="0"/>
          </a:br>
          <a:endParaRPr lang="en-US" dirty="0"/>
        </a:p>
      </dgm:t>
    </dgm:pt>
    <dgm:pt modelId="{50E81DD9-C13C-4403-A569-83A9AC1CCB65}" type="parTrans" cxnId="{37630426-2835-4B47-B07A-702B5A70BE8B}">
      <dgm:prSet/>
      <dgm:spPr/>
      <dgm:t>
        <a:bodyPr/>
        <a:lstStyle/>
        <a:p>
          <a:endParaRPr lang="en-US"/>
        </a:p>
      </dgm:t>
    </dgm:pt>
    <dgm:pt modelId="{34E5FE3F-3BEE-4B23-9777-1D43499CFDFD}" type="sibTrans" cxnId="{37630426-2835-4B47-B07A-702B5A70BE8B}">
      <dgm:prSet/>
      <dgm:spPr/>
      <dgm:t>
        <a:bodyPr/>
        <a:lstStyle/>
        <a:p>
          <a:endParaRPr lang="en-US"/>
        </a:p>
      </dgm:t>
    </dgm:pt>
    <dgm:pt modelId="{7071B3AE-4809-4FBB-960F-0E53F99027D5}">
      <dgm:prSet/>
      <dgm:spPr/>
      <dgm:t>
        <a:bodyPr/>
        <a:lstStyle/>
        <a:p>
          <a:r>
            <a:rPr lang="en-US" dirty="0"/>
            <a:t>How the user indicates his or her directions for digital assets depends on whether the custodian provides an online tool for access to the assets. </a:t>
          </a:r>
          <a:br>
            <a:rPr lang="en-US" dirty="0"/>
          </a:br>
          <a:endParaRPr lang="en-US" dirty="0"/>
        </a:p>
      </dgm:t>
    </dgm:pt>
    <dgm:pt modelId="{2C8C2140-FF44-461F-9A87-16D9236A8075}" type="parTrans" cxnId="{9FAA5290-2879-44F8-91A6-171079132DD3}">
      <dgm:prSet/>
      <dgm:spPr/>
      <dgm:t>
        <a:bodyPr/>
        <a:lstStyle/>
        <a:p>
          <a:endParaRPr lang="en-US"/>
        </a:p>
      </dgm:t>
    </dgm:pt>
    <dgm:pt modelId="{D0B1AA09-C326-4F60-BEF3-B30F10552453}" type="sibTrans" cxnId="{9FAA5290-2879-44F8-91A6-171079132DD3}">
      <dgm:prSet/>
      <dgm:spPr/>
      <dgm:t>
        <a:bodyPr/>
        <a:lstStyle/>
        <a:p>
          <a:endParaRPr lang="en-US"/>
        </a:p>
      </dgm:t>
    </dgm:pt>
    <dgm:pt modelId="{EC42FF2F-0AED-44B1-A02E-E9890B1F951A}">
      <dgm:prSet/>
      <dgm:spPr/>
      <dgm:t>
        <a:bodyPr/>
        <a:lstStyle/>
        <a:p>
          <a:r>
            <a:rPr lang="en-US" dirty="0"/>
            <a:t>If the custodian provides an online tool, the Act makes the user’s online instructions via the online tool legally enforceable. </a:t>
          </a:r>
          <a:br>
            <a:rPr lang="en-US" dirty="0"/>
          </a:br>
          <a:endParaRPr lang="en-US" dirty="0"/>
        </a:p>
      </dgm:t>
    </dgm:pt>
    <dgm:pt modelId="{6A73A086-099A-44A1-A172-577E1F69E50E}" type="parTrans" cxnId="{5B3D20E7-3B1A-4FF9-8D7D-55F3E0406CAA}">
      <dgm:prSet/>
      <dgm:spPr/>
      <dgm:t>
        <a:bodyPr/>
        <a:lstStyle/>
        <a:p>
          <a:endParaRPr lang="en-US"/>
        </a:p>
      </dgm:t>
    </dgm:pt>
    <dgm:pt modelId="{F1F71893-6743-431D-9E84-22FEA2068C62}" type="sibTrans" cxnId="{5B3D20E7-3B1A-4FF9-8D7D-55F3E0406CAA}">
      <dgm:prSet/>
      <dgm:spPr/>
      <dgm:t>
        <a:bodyPr/>
        <a:lstStyle/>
        <a:p>
          <a:endParaRPr lang="en-US"/>
        </a:p>
      </dgm:t>
    </dgm:pt>
    <dgm:pt modelId="{C145A8B3-6570-419B-BDF7-2F8267EE2919}">
      <dgm:prSet/>
      <dgm:spPr/>
      <dgm:t>
        <a:bodyPr/>
        <a:lstStyle/>
        <a:p>
          <a:r>
            <a:rPr lang="en-US" dirty="0"/>
            <a:t>If the custodian does not provide an online tool or if the user declines to use the tool, the user may give legally enforceable directions for the preservation, distribution, or destruction of digital assets in a will, power of attorney, or other record. </a:t>
          </a:r>
        </a:p>
      </dgm:t>
    </dgm:pt>
    <dgm:pt modelId="{F004F328-AE9D-4A2F-B7CA-DB9EC9467DD8}" type="parTrans" cxnId="{A61F2227-4C58-45DB-B0C6-81B4AE2BF978}">
      <dgm:prSet/>
      <dgm:spPr/>
      <dgm:t>
        <a:bodyPr/>
        <a:lstStyle/>
        <a:p>
          <a:endParaRPr lang="en-US"/>
        </a:p>
      </dgm:t>
    </dgm:pt>
    <dgm:pt modelId="{4CA2EFF8-D125-4ACC-BF96-CCA03BC6DBCD}" type="sibTrans" cxnId="{A61F2227-4C58-45DB-B0C6-81B4AE2BF978}">
      <dgm:prSet/>
      <dgm:spPr/>
      <dgm:t>
        <a:bodyPr/>
        <a:lstStyle/>
        <a:p>
          <a:endParaRPr lang="en-US"/>
        </a:p>
      </dgm:t>
    </dgm:pt>
    <dgm:pt modelId="{05BF0858-A544-564D-942F-E2BF2EDA1DD3}" type="pres">
      <dgm:prSet presAssocID="{16126AFF-7503-4BBA-8C48-FE7268C0644C}" presName="vert0" presStyleCnt="0">
        <dgm:presLayoutVars>
          <dgm:dir/>
          <dgm:animOne val="branch"/>
          <dgm:animLvl val="lvl"/>
        </dgm:presLayoutVars>
      </dgm:prSet>
      <dgm:spPr/>
    </dgm:pt>
    <dgm:pt modelId="{DB34BE0D-8AAD-3048-988A-D375E2FB506A}" type="pres">
      <dgm:prSet presAssocID="{A6D77DC7-BB3B-4FAF-8ED8-5800A54D3BD9}" presName="thickLine" presStyleLbl="alignNode1" presStyleIdx="0" presStyleCnt="4"/>
      <dgm:spPr/>
    </dgm:pt>
    <dgm:pt modelId="{851586E9-9957-794C-A4EA-4D6E45CAA446}" type="pres">
      <dgm:prSet presAssocID="{A6D77DC7-BB3B-4FAF-8ED8-5800A54D3BD9}" presName="horz1" presStyleCnt="0"/>
      <dgm:spPr/>
    </dgm:pt>
    <dgm:pt modelId="{F130F46D-F43B-114C-B36E-C164DC753571}" type="pres">
      <dgm:prSet presAssocID="{A6D77DC7-BB3B-4FAF-8ED8-5800A54D3BD9}" presName="tx1" presStyleLbl="revTx" presStyleIdx="0" presStyleCnt="4"/>
      <dgm:spPr/>
    </dgm:pt>
    <dgm:pt modelId="{6B564FCA-2361-624F-B9CD-9B24C14056A4}" type="pres">
      <dgm:prSet presAssocID="{A6D77DC7-BB3B-4FAF-8ED8-5800A54D3BD9}" presName="vert1" presStyleCnt="0"/>
      <dgm:spPr/>
    </dgm:pt>
    <dgm:pt modelId="{B54AAD1B-4B79-024D-84FF-2F871BF55CF6}" type="pres">
      <dgm:prSet presAssocID="{7071B3AE-4809-4FBB-960F-0E53F99027D5}" presName="thickLine" presStyleLbl="alignNode1" presStyleIdx="1" presStyleCnt="4"/>
      <dgm:spPr/>
    </dgm:pt>
    <dgm:pt modelId="{67AF7828-FF13-014F-8379-C6F423400466}" type="pres">
      <dgm:prSet presAssocID="{7071B3AE-4809-4FBB-960F-0E53F99027D5}" presName="horz1" presStyleCnt="0"/>
      <dgm:spPr/>
    </dgm:pt>
    <dgm:pt modelId="{F835DF70-0B2A-0448-B913-8DDE6EAC5C96}" type="pres">
      <dgm:prSet presAssocID="{7071B3AE-4809-4FBB-960F-0E53F99027D5}" presName="tx1" presStyleLbl="revTx" presStyleIdx="1" presStyleCnt="4"/>
      <dgm:spPr/>
    </dgm:pt>
    <dgm:pt modelId="{8C3A9CA2-9EED-C243-B3A2-69A53630E9A2}" type="pres">
      <dgm:prSet presAssocID="{7071B3AE-4809-4FBB-960F-0E53F99027D5}" presName="vert1" presStyleCnt="0"/>
      <dgm:spPr/>
    </dgm:pt>
    <dgm:pt modelId="{F0C18FE4-B8A7-7B4F-B531-8217D40C8CAC}" type="pres">
      <dgm:prSet presAssocID="{EC42FF2F-0AED-44B1-A02E-E9890B1F951A}" presName="thickLine" presStyleLbl="alignNode1" presStyleIdx="2" presStyleCnt="4"/>
      <dgm:spPr/>
    </dgm:pt>
    <dgm:pt modelId="{0470F250-E4AA-B044-A3EA-80D0E582EC81}" type="pres">
      <dgm:prSet presAssocID="{EC42FF2F-0AED-44B1-A02E-E9890B1F951A}" presName="horz1" presStyleCnt="0"/>
      <dgm:spPr/>
    </dgm:pt>
    <dgm:pt modelId="{CFE35C8E-98C3-B043-AC7A-7D4771E349F9}" type="pres">
      <dgm:prSet presAssocID="{EC42FF2F-0AED-44B1-A02E-E9890B1F951A}" presName="tx1" presStyleLbl="revTx" presStyleIdx="2" presStyleCnt="4"/>
      <dgm:spPr/>
    </dgm:pt>
    <dgm:pt modelId="{6DDC5F46-FA03-0843-A15F-031672552F65}" type="pres">
      <dgm:prSet presAssocID="{EC42FF2F-0AED-44B1-A02E-E9890B1F951A}" presName="vert1" presStyleCnt="0"/>
      <dgm:spPr/>
    </dgm:pt>
    <dgm:pt modelId="{4B222518-5D4A-3745-BE74-67F8B7034C7E}" type="pres">
      <dgm:prSet presAssocID="{C145A8B3-6570-419B-BDF7-2F8267EE2919}" presName="thickLine" presStyleLbl="alignNode1" presStyleIdx="3" presStyleCnt="4"/>
      <dgm:spPr/>
    </dgm:pt>
    <dgm:pt modelId="{D0E4AAAE-7E2A-A44D-9F73-D476AD769A7F}" type="pres">
      <dgm:prSet presAssocID="{C145A8B3-6570-419B-BDF7-2F8267EE2919}" presName="horz1" presStyleCnt="0"/>
      <dgm:spPr/>
    </dgm:pt>
    <dgm:pt modelId="{F7CA7886-1D15-094F-B1F5-A157861ED0E1}" type="pres">
      <dgm:prSet presAssocID="{C145A8B3-6570-419B-BDF7-2F8267EE2919}" presName="tx1" presStyleLbl="revTx" presStyleIdx="3" presStyleCnt="4"/>
      <dgm:spPr/>
    </dgm:pt>
    <dgm:pt modelId="{8889C2CA-74A3-CF40-AC8A-B2B940EDA8EC}" type="pres">
      <dgm:prSet presAssocID="{C145A8B3-6570-419B-BDF7-2F8267EE2919}" presName="vert1" presStyleCnt="0"/>
      <dgm:spPr/>
    </dgm:pt>
  </dgm:ptLst>
  <dgm:cxnLst>
    <dgm:cxn modelId="{37630426-2835-4B47-B07A-702B5A70BE8B}" srcId="{16126AFF-7503-4BBA-8C48-FE7268C0644C}" destId="{A6D77DC7-BB3B-4FAF-8ED8-5800A54D3BD9}" srcOrd="0" destOrd="0" parTransId="{50E81DD9-C13C-4403-A569-83A9AC1CCB65}" sibTransId="{34E5FE3F-3BEE-4B23-9777-1D43499CFDFD}"/>
    <dgm:cxn modelId="{A61F2227-4C58-45DB-B0C6-81B4AE2BF978}" srcId="{16126AFF-7503-4BBA-8C48-FE7268C0644C}" destId="{C145A8B3-6570-419B-BDF7-2F8267EE2919}" srcOrd="3" destOrd="0" parTransId="{F004F328-AE9D-4A2F-B7CA-DB9EC9467DD8}" sibTransId="{4CA2EFF8-D125-4ACC-BF96-CCA03BC6DBCD}"/>
    <dgm:cxn modelId="{67B56761-202B-9E4C-9171-02C3025AFC77}" type="presOf" srcId="{C145A8B3-6570-419B-BDF7-2F8267EE2919}" destId="{F7CA7886-1D15-094F-B1F5-A157861ED0E1}" srcOrd="0" destOrd="0" presId="urn:microsoft.com/office/officeart/2008/layout/LinedList"/>
    <dgm:cxn modelId="{9FAA5290-2879-44F8-91A6-171079132DD3}" srcId="{16126AFF-7503-4BBA-8C48-FE7268C0644C}" destId="{7071B3AE-4809-4FBB-960F-0E53F99027D5}" srcOrd="1" destOrd="0" parTransId="{2C8C2140-FF44-461F-9A87-16D9236A8075}" sibTransId="{D0B1AA09-C326-4F60-BEF3-B30F10552453}"/>
    <dgm:cxn modelId="{BC1D1BC1-46D4-2D47-BC04-AA129F3208AB}" type="presOf" srcId="{A6D77DC7-BB3B-4FAF-8ED8-5800A54D3BD9}" destId="{F130F46D-F43B-114C-B36E-C164DC753571}" srcOrd="0" destOrd="0" presId="urn:microsoft.com/office/officeart/2008/layout/LinedList"/>
    <dgm:cxn modelId="{26DD4EC4-CDDB-6B46-90C3-799920C06FA9}" type="presOf" srcId="{16126AFF-7503-4BBA-8C48-FE7268C0644C}" destId="{05BF0858-A544-564D-942F-E2BF2EDA1DD3}" srcOrd="0" destOrd="0" presId="urn:microsoft.com/office/officeart/2008/layout/LinedList"/>
    <dgm:cxn modelId="{5B3D20E7-3B1A-4FF9-8D7D-55F3E0406CAA}" srcId="{16126AFF-7503-4BBA-8C48-FE7268C0644C}" destId="{EC42FF2F-0AED-44B1-A02E-E9890B1F951A}" srcOrd="2" destOrd="0" parTransId="{6A73A086-099A-44A1-A172-577E1F69E50E}" sibTransId="{F1F71893-6743-431D-9E84-22FEA2068C62}"/>
    <dgm:cxn modelId="{7C39B3E9-4E01-2A43-955F-F8BF063ED9F6}" type="presOf" srcId="{EC42FF2F-0AED-44B1-A02E-E9890B1F951A}" destId="{CFE35C8E-98C3-B043-AC7A-7D4771E349F9}" srcOrd="0" destOrd="0" presId="urn:microsoft.com/office/officeart/2008/layout/LinedList"/>
    <dgm:cxn modelId="{D4D497F5-05F6-3A43-8D83-ADD1D9C6DADC}" type="presOf" srcId="{7071B3AE-4809-4FBB-960F-0E53F99027D5}" destId="{F835DF70-0B2A-0448-B913-8DDE6EAC5C96}" srcOrd="0" destOrd="0" presId="urn:microsoft.com/office/officeart/2008/layout/LinedList"/>
    <dgm:cxn modelId="{4FFA0EB5-3CE0-634E-B6C4-36AF6DB26482}" type="presParOf" srcId="{05BF0858-A544-564D-942F-E2BF2EDA1DD3}" destId="{DB34BE0D-8AAD-3048-988A-D375E2FB506A}" srcOrd="0" destOrd="0" presId="urn:microsoft.com/office/officeart/2008/layout/LinedList"/>
    <dgm:cxn modelId="{6DB3BD90-5EAD-FF42-91C3-85ECC51CC731}" type="presParOf" srcId="{05BF0858-A544-564D-942F-E2BF2EDA1DD3}" destId="{851586E9-9957-794C-A4EA-4D6E45CAA446}" srcOrd="1" destOrd="0" presId="urn:microsoft.com/office/officeart/2008/layout/LinedList"/>
    <dgm:cxn modelId="{23639955-8983-4B44-97CA-6ED96BE4F12D}" type="presParOf" srcId="{851586E9-9957-794C-A4EA-4D6E45CAA446}" destId="{F130F46D-F43B-114C-B36E-C164DC753571}" srcOrd="0" destOrd="0" presId="urn:microsoft.com/office/officeart/2008/layout/LinedList"/>
    <dgm:cxn modelId="{820E61E6-E4C3-9245-9269-F5293C073ED4}" type="presParOf" srcId="{851586E9-9957-794C-A4EA-4D6E45CAA446}" destId="{6B564FCA-2361-624F-B9CD-9B24C14056A4}" srcOrd="1" destOrd="0" presId="urn:microsoft.com/office/officeart/2008/layout/LinedList"/>
    <dgm:cxn modelId="{F6A05CBA-3A98-6F44-BD25-53320C3ADEEF}" type="presParOf" srcId="{05BF0858-A544-564D-942F-E2BF2EDA1DD3}" destId="{B54AAD1B-4B79-024D-84FF-2F871BF55CF6}" srcOrd="2" destOrd="0" presId="urn:microsoft.com/office/officeart/2008/layout/LinedList"/>
    <dgm:cxn modelId="{F4A47715-0805-524B-972A-84EE110DA9AB}" type="presParOf" srcId="{05BF0858-A544-564D-942F-E2BF2EDA1DD3}" destId="{67AF7828-FF13-014F-8379-C6F423400466}" srcOrd="3" destOrd="0" presId="urn:microsoft.com/office/officeart/2008/layout/LinedList"/>
    <dgm:cxn modelId="{EFCEF614-3B76-BB46-A9AC-07B76D583AC7}" type="presParOf" srcId="{67AF7828-FF13-014F-8379-C6F423400466}" destId="{F835DF70-0B2A-0448-B913-8DDE6EAC5C96}" srcOrd="0" destOrd="0" presId="urn:microsoft.com/office/officeart/2008/layout/LinedList"/>
    <dgm:cxn modelId="{5873FF06-8732-474D-AD54-9422DB3FB128}" type="presParOf" srcId="{67AF7828-FF13-014F-8379-C6F423400466}" destId="{8C3A9CA2-9EED-C243-B3A2-69A53630E9A2}" srcOrd="1" destOrd="0" presId="urn:microsoft.com/office/officeart/2008/layout/LinedList"/>
    <dgm:cxn modelId="{BD172867-C7F3-0149-A81F-26AADB77C2F8}" type="presParOf" srcId="{05BF0858-A544-564D-942F-E2BF2EDA1DD3}" destId="{F0C18FE4-B8A7-7B4F-B531-8217D40C8CAC}" srcOrd="4" destOrd="0" presId="urn:microsoft.com/office/officeart/2008/layout/LinedList"/>
    <dgm:cxn modelId="{ECFBE9F5-9E05-6943-87C2-4E577C8170E6}" type="presParOf" srcId="{05BF0858-A544-564D-942F-E2BF2EDA1DD3}" destId="{0470F250-E4AA-B044-A3EA-80D0E582EC81}" srcOrd="5" destOrd="0" presId="urn:microsoft.com/office/officeart/2008/layout/LinedList"/>
    <dgm:cxn modelId="{66EA0396-28FB-984F-8FE4-09926CC5904A}" type="presParOf" srcId="{0470F250-E4AA-B044-A3EA-80D0E582EC81}" destId="{CFE35C8E-98C3-B043-AC7A-7D4771E349F9}" srcOrd="0" destOrd="0" presId="urn:microsoft.com/office/officeart/2008/layout/LinedList"/>
    <dgm:cxn modelId="{86BA123C-0ACE-884F-989C-D7FA27A08E20}" type="presParOf" srcId="{0470F250-E4AA-B044-A3EA-80D0E582EC81}" destId="{6DDC5F46-FA03-0843-A15F-031672552F65}" srcOrd="1" destOrd="0" presId="urn:microsoft.com/office/officeart/2008/layout/LinedList"/>
    <dgm:cxn modelId="{62B2E1A0-1E6E-F24C-96F3-7D97813CA1E6}" type="presParOf" srcId="{05BF0858-A544-564D-942F-E2BF2EDA1DD3}" destId="{4B222518-5D4A-3745-BE74-67F8B7034C7E}" srcOrd="6" destOrd="0" presId="urn:microsoft.com/office/officeart/2008/layout/LinedList"/>
    <dgm:cxn modelId="{2C5F1014-3311-C24B-BDAF-19715243915F}" type="presParOf" srcId="{05BF0858-A544-564D-942F-E2BF2EDA1DD3}" destId="{D0E4AAAE-7E2A-A44D-9F73-D476AD769A7F}" srcOrd="7" destOrd="0" presId="urn:microsoft.com/office/officeart/2008/layout/LinedList"/>
    <dgm:cxn modelId="{7056EDAA-FE26-CF4F-9108-D0550DB7B70D}" type="presParOf" srcId="{D0E4AAAE-7E2A-A44D-9F73-D476AD769A7F}" destId="{F7CA7886-1D15-094F-B1F5-A157861ED0E1}" srcOrd="0" destOrd="0" presId="urn:microsoft.com/office/officeart/2008/layout/LinedList"/>
    <dgm:cxn modelId="{E565EE7A-F66D-BE4C-9596-D463F9289D64}" type="presParOf" srcId="{D0E4AAAE-7E2A-A44D-9F73-D476AD769A7F}" destId="{8889C2CA-74A3-CF40-AC8A-B2B940EDA8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19D51-E0AE-46B2-9D91-FADCD792F7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E125C7-D568-4559-B7FF-92CD8008FCB9}">
      <dgm:prSet/>
      <dgm:spPr/>
      <dgm:t>
        <a:bodyPr/>
        <a:lstStyle/>
        <a:p>
          <a:r>
            <a:rPr lang="en-US" dirty="0">
              <a:solidFill>
                <a:schemeClr val="tx1"/>
              </a:solidFill>
            </a:rPr>
            <a:t>If the user has not provided any direction, the custodian’s terms of service for the user’s account determine whether the fiduciary may access the digital assets. </a:t>
          </a:r>
        </a:p>
      </dgm:t>
    </dgm:pt>
    <dgm:pt modelId="{EA3A9D41-FC48-46E5-8679-2652F702EF82}" type="parTrans" cxnId="{C15791CF-A04F-4B00-9ED7-E7BD25B803C9}">
      <dgm:prSet/>
      <dgm:spPr/>
      <dgm:t>
        <a:bodyPr/>
        <a:lstStyle/>
        <a:p>
          <a:endParaRPr lang="en-US"/>
        </a:p>
      </dgm:t>
    </dgm:pt>
    <dgm:pt modelId="{3697F49F-195F-4E5F-9748-9BCA384598A0}" type="sibTrans" cxnId="{C15791CF-A04F-4B00-9ED7-E7BD25B803C9}">
      <dgm:prSet/>
      <dgm:spPr/>
      <dgm:t>
        <a:bodyPr/>
        <a:lstStyle/>
        <a:p>
          <a:endParaRPr lang="en-US"/>
        </a:p>
      </dgm:t>
    </dgm:pt>
    <dgm:pt modelId="{1DE1D33A-17BD-4B20-B2E4-A281AC36EFA6}">
      <dgm:prSet/>
      <dgm:spPr/>
      <dgm:t>
        <a:bodyPr/>
        <a:lstStyle/>
        <a:p>
          <a:r>
            <a:rPr lang="en-US" dirty="0">
              <a:solidFill>
                <a:schemeClr val="tx1"/>
              </a:solidFill>
            </a:rPr>
            <a:t>When disclosing a user’s digital assets, the custodian has the discretion to grant the fiduciary full or partial access to the user’s account, as long as the access allows the fiduciary to perform his or her required tasks.</a:t>
          </a:r>
        </a:p>
      </dgm:t>
    </dgm:pt>
    <dgm:pt modelId="{1E7D4FD5-C60E-4219-BD4A-0EEDFA381953}" type="parTrans" cxnId="{6A76ABD0-9665-4AA9-8AF1-8DA621A7478F}">
      <dgm:prSet/>
      <dgm:spPr/>
      <dgm:t>
        <a:bodyPr/>
        <a:lstStyle/>
        <a:p>
          <a:endParaRPr lang="en-US"/>
        </a:p>
      </dgm:t>
    </dgm:pt>
    <dgm:pt modelId="{0E998D72-1CC4-4C07-81DE-4FE53175BFC5}" type="sibTrans" cxnId="{6A76ABD0-9665-4AA9-8AF1-8DA621A7478F}">
      <dgm:prSet/>
      <dgm:spPr/>
      <dgm:t>
        <a:bodyPr/>
        <a:lstStyle/>
        <a:p>
          <a:endParaRPr lang="en-US"/>
        </a:p>
      </dgm:t>
    </dgm:pt>
    <dgm:pt modelId="{230900B3-E417-497A-9FA6-A428A23E732C}">
      <dgm:prSet/>
      <dgm:spPr/>
      <dgm:t>
        <a:bodyPr/>
        <a:lstStyle/>
        <a:p>
          <a:r>
            <a:rPr lang="en-US" dirty="0">
              <a:solidFill>
                <a:schemeClr val="tx1"/>
              </a:solidFill>
            </a:rPr>
            <a:t>The custodian may provide the fiduciary with a copy in a record of the digital assets that the user could have accessed had he or she been alive or had full capacity at that time.</a:t>
          </a:r>
        </a:p>
      </dgm:t>
    </dgm:pt>
    <dgm:pt modelId="{2B61B464-5F6E-4BC9-908D-FE31748020AC}" type="parTrans" cxnId="{9528CD8A-EB32-4C02-8D7E-241042D5F83F}">
      <dgm:prSet/>
      <dgm:spPr/>
      <dgm:t>
        <a:bodyPr/>
        <a:lstStyle/>
        <a:p>
          <a:endParaRPr lang="en-US"/>
        </a:p>
      </dgm:t>
    </dgm:pt>
    <dgm:pt modelId="{8B2FC796-788D-4689-95B1-03CCE8A60050}" type="sibTrans" cxnId="{9528CD8A-EB32-4C02-8D7E-241042D5F83F}">
      <dgm:prSet/>
      <dgm:spPr/>
      <dgm:t>
        <a:bodyPr/>
        <a:lstStyle/>
        <a:p>
          <a:endParaRPr lang="en-US"/>
        </a:p>
      </dgm:t>
    </dgm:pt>
    <dgm:pt modelId="{C055A662-8CD5-EB44-AEB6-F66F47E6ECB7}" type="pres">
      <dgm:prSet presAssocID="{C0319D51-E0AE-46B2-9D91-FADCD792F76D}" presName="linear" presStyleCnt="0">
        <dgm:presLayoutVars>
          <dgm:animLvl val="lvl"/>
          <dgm:resizeHandles val="exact"/>
        </dgm:presLayoutVars>
      </dgm:prSet>
      <dgm:spPr/>
    </dgm:pt>
    <dgm:pt modelId="{885F374D-39F9-4044-9F84-1FBD6222782E}" type="pres">
      <dgm:prSet presAssocID="{1AE125C7-D568-4559-B7FF-92CD8008FCB9}" presName="parentText" presStyleLbl="node1" presStyleIdx="0" presStyleCnt="3">
        <dgm:presLayoutVars>
          <dgm:chMax val="0"/>
          <dgm:bulletEnabled val="1"/>
        </dgm:presLayoutVars>
      </dgm:prSet>
      <dgm:spPr/>
    </dgm:pt>
    <dgm:pt modelId="{1B2EB855-AF34-0745-8426-5A0A86D1926C}" type="pres">
      <dgm:prSet presAssocID="{3697F49F-195F-4E5F-9748-9BCA384598A0}" presName="spacer" presStyleCnt="0"/>
      <dgm:spPr/>
    </dgm:pt>
    <dgm:pt modelId="{AA74CBA7-84F1-6440-A8D5-A7F10CD5341D}" type="pres">
      <dgm:prSet presAssocID="{1DE1D33A-17BD-4B20-B2E4-A281AC36EFA6}" presName="parentText" presStyleLbl="node1" presStyleIdx="1" presStyleCnt="3">
        <dgm:presLayoutVars>
          <dgm:chMax val="0"/>
          <dgm:bulletEnabled val="1"/>
        </dgm:presLayoutVars>
      </dgm:prSet>
      <dgm:spPr/>
    </dgm:pt>
    <dgm:pt modelId="{E300E9E7-46D6-8045-BBF3-9D3BCDBA48F9}" type="pres">
      <dgm:prSet presAssocID="{0E998D72-1CC4-4C07-81DE-4FE53175BFC5}" presName="spacer" presStyleCnt="0"/>
      <dgm:spPr/>
    </dgm:pt>
    <dgm:pt modelId="{8BEB87FD-4456-3448-A047-A08428DF8DCE}" type="pres">
      <dgm:prSet presAssocID="{230900B3-E417-497A-9FA6-A428A23E732C}" presName="parentText" presStyleLbl="node1" presStyleIdx="2" presStyleCnt="3">
        <dgm:presLayoutVars>
          <dgm:chMax val="0"/>
          <dgm:bulletEnabled val="1"/>
        </dgm:presLayoutVars>
      </dgm:prSet>
      <dgm:spPr/>
    </dgm:pt>
  </dgm:ptLst>
  <dgm:cxnLst>
    <dgm:cxn modelId="{1ACE1C4D-0053-364F-85CB-52B9B48FD7C9}" type="presOf" srcId="{1AE125C7-D568-4559-B7FF-92CD8008FCB9}" destId="{885F374D-39F9-4044-9F84-1FBD6222782E}" srcOrd="0" destOrd="0" presId="urn:microsoft.com/office/officeart/2005/8/layout/vList2"/>
    <dgm:cxn modelId="{9528CD8A-EB32-4C02-8D7E-241042D5F83F}" srcId="{C0319D51-E0AE-46B2-9D91-FADCD792F76D}" destId="{230900B3-E417-497A-9FA6-A428A23E732C}" srcOrd="2" destOrd="0" parTransId="{2B61B464-5F6E-4BC9-908D-FE31748020AC}" sibTransId="{8B2FC796-788D-4689-95B1-03CCE8A60050}"/>
    <dgm:cxn modelId="{1770DBA4-E4BA-3443-85AB-91FDE0F37DC7}" type="presOf" srcId="{230900B3-E417-497A-9FA6-A428A23E732C}" destId="{8BEB87FD-4456-3448-A047-A08428DF8DCE}" srcOrd="0" destOrd="0" presId="urn:microsoft.com/office/officeart/2005/8/layout/vList2"/>
    <dgm:cxn modelId="{B6A0C8B3-6875-4142-9AA9-0C07B7E97E19}" type="presOf" srcId="{C0319D51-E0AE-46B2-9D91-FADCD792F76D}" destId="{C055A662-8CD5-EB44-AEB6-F66F47E6ECB7}" srcOrd="0" destOrd="0" presId="urn:microsoft.com/office/officeart/2005/8/layout/vList2"/>
    <dgm:cxn modelId="{C15791CF-A04F-4B00-9ED7-E7BD25B803C9}" srcId="{C0319D51-E0AE-46B2-9D91-FADCD792F76D}" destId="{1AE125C7-D568-4559-B7FF-92CD8008FCB9}" srcOrd="0" destOrd="0" parTransId="{EA3A9D41-FC48-46E5-8679-2652F702EF82}" sibTransId="{3697F49F-195F-4E5F-9748-9BCA384598A0}"/>
    <dgm:cxn modelId="{6A76ABD0-9665-4AA9-8AF1-8DA621A7478F}" srcId="{C0319D51-E0AE-46B2-9D91-FADCD792F76D}" destId="{1DE1D33A-17BD-4B20-B2E4-A281AC36EFA6}" srcOrd="1" destOrd="0" parTransId="{1E7D4FD5-C60E-4219-BD4A-0EEDFA381953}" sibTransId="{0E998D72-1CC4-4C07-81DE-4FE53175BFC5}"/>
    <dgm:cxn modelId="{054042D5-0A35-554C-BF88-C77DD36A18E7}" type="presOf" srcId="{1DE1D33A-17BD-4B20-B2E4-A281AC36EFA6}" destId="{AA74CBA7-84F1-6440-A8D5-A7F10CD5341D}" srcOrd="0" destOrd="0" presId="urn:microsoft.com/office/officeart/2005/8/layout/vList2"/>
    <dgm:cxn modelId="{07538A1C-CDA4-854B-9242-8FF7102DCF58}" type="presParOf" srcId="{C055A662-8CD5-EB44-AEB6-F66F47E6ECB7}" destId="{885F374D-39F9-4044-9F84-1FBD6222782E}" srcOrd="0" destOrd="0" presId="urn:microsoft.com/office/officeart/2005/8/layout/vList2"/>
    <dgm:cxn modelId="{C98B9E00-EFFE-014B-A928-9EFC031167D7}" type="presParOf" srcId="{C055A662-8CD5-EB44-AEB6-F66F47E6ECB7}" destId="{1B2EB855-AF34-0745-8426-5A0A86D1926C}" srcOrd="1" destOrd="0" presId="urn:microsoft.com/office/officeart/2005/8/layout/vList2"/>
    <dgm:cxn modelId="{AC527308-ACA2-D546-A4C3-7613D76655CD}" type="presParOf" srcId="{C055A662-8CD5-EB44-AEB6-F66F47E6ECB7}" destId="{AA74CBA7-84F1-6440-A8D5-A7F10CD5341D}" srcOrd="2" destOrd="0" presId="urn:microsoft.com/office/officeart/2005/8/layout/vList2"/>
    <dgm:cxn modelId="{33FF5392-EF26-CD46-AB9C-A3A9A5D5B329}" type="presParOf" srcId="{C055A662-8CD5-EB44-AEB6-F66F47E6ECB7}" destId="{E300E9E7-46D6-8045-BBF3-9D3BCDBA48F9}" srcOrd="3" destOrd="0" presId="urn:microsoft.com/office/officeart/2005/8/layout/vList2"/>
    <dgm:cxn modelId="{A4C1F140-AAF6-CD47-88BF-6F2A77D36496}" type="presParOf" srcId="{C055A662-8CD5-EB44-AEB6-F66F47E6ECB7}" destId="{8BEB87FD-4456-3448-A047-A08428DF8D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5BA77-7189-4BDF-A9D5-CE9D8AAA32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B84EB2F-BEC6-4075-A44A-B0365058E8D5}">
      <dgm:prSet/>
      <dgm:spPr/>
      <dgm:t>
        <a:bodyPr/>
        <a:lstStyle/>
        <a:p>
          <a:r>
            <a:rPr lang="en-US" dirty="0">
              <a:solidFill>
                <a:schemeClr val="tx1"/>
              </a:solidFill>
            </a:rPr>
            <a:t>A custodian who complies with a fiduciary’s request for access is immune from liability.</a:t>
          </a:r>
        </a:p>
      </dgm:t>
    </dgm:pt>
    <dgm:pt modelId="{4684F3AA-3230-4C96-AFA2-D858220921C7}" type="parTrans" cxnId="{27A729DE-A57A-4E12-BC52-3BFF086D1B95}">
      <dgm:prSet/>
      <dgm:spPr/>
      <dgm:t>
        <a:bodyPr/>
        <a:lstStyle/>
        <a:p>
          <a:endParaRPr lang="en-US"/>
        </a:p>
      </dgm:t>
    </dgm:pt>
    <dgm:pt modelId="{DAC81C21-F519-4467-BF07-95D1AD989F35}" type="sibTrans" cxnId="{27A729DE-A57A-4E12-BC52-3BFF086D1B95}">
      <dgm:prSet/>
      <dgm:spPr/>
      <dgm:t>
        <a:bodyPr/>
        <a:lstStyle/>
        <a:p>
          <a:endParaRPr lang="en-US"/>
        </a:p>
      </dgm:t>
    </dgm:pt>
    <dgm:pt modelId="{1F5135FA-3888-4DD0-A3D1-99E6F6B35708}">
      <dgm:prSet/>
      <dgm:spPr/>
      <dgm:t>
        <a:bodyPr/>
        <a:lstStyle/>
        <a:p>
          <a:r>
            <a:rPr lang="en-US" dirty="0">
              <a:solidFill>
                <a:schemeClr val="tx1"/>
              </a:solidFill>
            </a:rPr>
            <a:t>Remember: </a:t>
          </a:r>
          <a:r>
            <a:rPr lang="en-US" i="1" dirty="0">
              <a:solidFill>
                <a:schemeClr val="tx1"/>
              </a:solidFill>
            </a:rPr>
            <a:t>Just because a fiduciary has access to digital assets doesn’t mean the fiduciary owns the assets or may engage in transactions with the assets!</a:t>
          </a:r>
          <a:endParaRPr lang="en-US" dirty="0">
            <a:solidFill>
              <a:schemeClr val="tx1"/>
            </a:solidFill>
          </a:endParaRPr>
        </a:p>
      </dgm:t>
    </dgm:pt>
    <dgm:pt modelId="{5FA61DAC-13D3-4484-9196-FF1FBBB90F31}" type="parTrans" cxnId="{2B9DBE85-13F4-4D14-BEC1-A8B59A0E54E7}">
      <dgm:prSet/>
      <dgm:spPr/>
      <dgm:t>
        <a:bodyPr/>
        <a:lstStyle/>
        <a:p>
          <a:endParaRPr lang="en-US"/>
        </a:p>
      </dgm:t>
    </dgm:pt>
    <dgm:pt modelId="{669A44F2-F48C-4F83-A738-D9998DA465EF}" type="sibTrans" cxnId="{2B9DBE85-13F4-4D14-BEC1-A8B59A0E54E7}">
      <dgm:prSet/>
      <dgm:spPr/>
      <dgm:t>
        <a:bodyPr/>
        <a:lstStyle/>
        <a:p>
          <a:endParaRPr lang="en-US"/>
        </a:p>
      </dgm:t>
    </dgm:pt>
    <dgm:pt modelId="{23BA9C02-69DD-AA49-8E35-1A00C35436EA}" type="pres">
      <dgm:prSet presAssocID="{9125BA77-7189-4BDF-A9D5-CE9D8AAA3266}" presName="linear" presStyleCnt="0">
        <dgm:presLayoutVars>
          <dgm:animLvl val="lvl"/>
          <dgm:resizeHandles val="exact"/>
        </dgm:presLayoutVars>
      </dgm:prSet>
      <dgm:spPr/>
    </dgm:pt>
    <dgm:pt modelId="{47414EC3-7001-9043-A6DC-8D14930EE4FB}" type="pres">
      <dgm:prSet presAssocID="{DB84EB2F-BEC6-4075-A44A-B0365058E8D5}" presName="parentText" presStyleLbl="node1" presStyleIdx="0" presStyleCnt="2">
        <dgm:presLayoutVars>
          <dgm:chMax val="0"/>
          <dgm:bulletEnabled val="1"/>
        </dgm:presLayoutVars>
      </dgm:prSet>
      <dgm:spPr/>
    </dgm:pt>
    <dgm:pt modelId="{BDA82E6B-6FCE-F245-B40A-7ECC1D3731BE}" type="pres">
      <dgm:prSet presAssocID="{DAC81C21-F519-4467-BF07-95D1AD989F35}" presName="spacer" presStyleCnt="0"/>
      <dgm:spPr/>
    </dgm:pt>
    <dgm:pt modelId="{ED9FF19F-8D24-2746-B866-EC9F420EF639}" type="pres">
      <dgm:prSet presAssocID="{1F5135FA-3888-4DD0-A3D1-99E6F6B35708}" presName="parentText" presStyleLbl="node1" presStyleIdx="1" presStyleCnt="2">
        <dgm:presLayoutVars>
          <dgm:chMax val="0"/>
          <dgm:bulletEnabled val="1"/>
        </dgm:presLayoutVars>
      </dgm:prSet>
      <dgm:spPr/>
    </dgm:pt>
  </dgm:ptLst>
  <dgm:cxnLst>
    <dgm:cxn modelId="{A0A1580D-B3A0-2245-BEBE-C5AE9AC8C7D1}" type="presOf" srcId="{DB84EB2F-BEC6-4075-A44A-B0365058E8D5}" destId="{47414EC3-7001-9043-A6DC-8D14930EE4FB}" srcOrd="0" destOrd="0" presId="urn:microsoft.com/office/officeart/2005/8/layout/vList2"/>
    <dgm:cxn modelId="{6C095B2C-AE69-624F-9049-0959E9A57200}" type="presOf" srcId="{9125BA77-7189-4BDF-A9D5-CE9D8AAA3266}" destId="{23BA9C02-69DD-AA49-8E35-1A00C35436EA}" srcOrd="0" destOrd="0" presId="urn:microsoft.com/office/officeart/2005/8/layout/vList2"/>
    <dgm:cxn modelId="{FB1BEA61-B375-C941-B0A6-DC3977156625}" type="presOf" srcId="{1F5135FA-3888-4DD0-A3D1-99E6F6B35708}" destId="{ED9FF19F-8D24-2746-B866-EC9F420EF639}" srcOrd="0" destOrd="0" presId="urn:microsoft.com/office/officeart/2005/8/layout/vList2"/>
    <dgm:cxn modelId="{2B9DBE85-13F4-4D14-BEC1-A8B59A0E54E7}" srcId="{9125BA77-7189-4BDF-A9D5-CE9D8AAA3266}" destId="{1F5135FA-3888-4DD0-A3D1-99E6F6B35708}" srcOrd="1" destOrd="0" parTransId="{5FA61DAC-13D3-4484-9196-FF1FBBB90F31}" sibTransId="{669A44F2-F48C-4F83-A738-D9998DA465EF}"/>
    <dgm:cxn modelId="{27A729DE-A57A-4E12-BC52-3BFF086D1B95}" srcId="{9125BA77-7189-4BDF-A9D5-CE9D8AAA3266}" destId="{DB84EB2F-BEC6-4075-A44A-B0365058E8D5}" srcOrd="0" destOrd="0" parTransId="{4684F3AA-3230-4C96-AFA2-D858220921C7}" sibTransId="{DAC81C21-F519-4467-BF07-95D1AD989F35}"/>
    <dgm:cxn modelId="{B518264B-272D-D646-A4A8-9CD9FBD8008D}" type="presParOf" srcId="{23BA9C02-69DD-AA49-8E35-1A00C35436EA}" destId="{47414EC3-7001-9043-A6DC-8D14930EE4FB}" srcOrd="0" destOrd="0" presId="urn:microsoft.com/office/officeart/2005/8/layout/vList2"/>
    <dgm:cxn modelId="{41F9D330-D1BE-A347-A348-97B1A871D877}" type="presParOf" srcId="{23BA9C02-69DD-AA49-8E35-1A00C35436EA}" destId="{BDA82E6B-6FCE-F245-B40A-7ECC1D3731BE}" srcOrd="1" destOrd="0" presId="urn:microsoft.com/office/officeart/2005/8/layout/vList2"/>
    <dgm:cxn modelId="{4306CCB2-5964-A747-B0CD-33B2AA506B38}" type="presParOf" srcId="{23BA9C02-69DD-AA49-8E35-1A00C35436EA}" destId="{ED9FF19F-8D24-2746-B866-EC9F420EF6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24250C-E8D7-44DD-A343-DCD9C00DF42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422745A-AD5B-4111-AF13-CA9A03C166D9}">
      <dgm:prSet/>
      <dgm:spPr/>
      <dgm:t>
        <a:bodyPr/>
        <a:lstStyle/>
        <a:p>
          <a:r>
            <a:rPr lang="en-US" dirty="0"/>
            <a:t>2014 global survey by McAfee: average person has digital assets worth $35,000.</a:t>
          </a:r>
        </a:p>
      </dgm:t>
    </dgm:pt>
    <dgm:pt modelId="{D1987A8B-599F-41A1-8A04-B32C2392D804}" type="parTrans" cxnId="{B0E525B9-59FE-4CBC-A2FE-C0E0FEEBFA67}">
      <dgm:prSet/>
      <dgm:spPr/>
      <dgm:t>
        <a:bodyPr/>
        <a:lstStyle/>
        <a:p>
          <a:endParaRPr lang="en-US"/>
        </a:p>
      </dgm:t>
    </dgm:pt>
    <dgm:pt modelId="{21EFF2BF-9763-4D15-B70E-B5E1B13A2226}" type="sibTrans" cxnId="{B0E525B9-59FE-4CBC-A2FE-C0E0FEEBFA67}">
      <dgm:prSet/>
      <dgm:spPr/>
      <dgm:t>
        <a:bodyPr/>
        <a:lstStyle/>
        <a:p>
          <a:endParaRPr lang="en-US"/>
        </a:p>
      </dgm:t>
    </dgm:pt>
    <dgm:pt modelId="{06BA835D-465E-4BA2-AAEB-80B7DD06C0D2}">
      <dgm:prSet/>
      <dgm:spPr/>
      <dgm:t>
        <a:bodyPr/>
        <a:lstStyle/>
        <a:p>
          <a:r>
            <a:rPr lang="en-US" dirty="0"/>
            <a:t>Growth of digital assets has outpaced state and federal law governing such assets.</a:t>
          </a:r>
        </a:p>
      </dgm:t>
    </dgm:pt>
    <dgm:pt modelId="{D8B5DBB8-B9BD-4562-971D-27B0BBED8ADA}" type="parTrans" cxnId="{341E9AAE-D13B-4907-BB7E-9E7AC7C41A6C}">
      <dgm:prSet/>
      <dgm:spPr/>
      <dgm:t>
        <a:bodyPr/>
        <a:lstStyle/>
        <a:p>
          <a:endParaRPr lang="en-US"/>
        </a:p>
      </dgm:t>
    </dgm:pt>
    <dgm:pt modelId="{851394BE-7CC9-4667-A7DC-6C503DC62272}" type="sibTrans" cxnId="{341E9AAE-D13B-4907-BB7E-9E7AC7C41A6C}">
      <dgm:prSet/>
      <dgm:spPr/>
      <dgm:t>
        <a:bodyPr/>
        <a:lstStyle/>
        <a:p>
          <a:endParaRPr lang="en-US"/>
        </a:p>
      </dgm:t>
    </dgm:pt>
    <dgm:pt modelId="{4210B3E0-088E-4C1F-97C7-F7E0DA296713}">
      <dgm:prSet/>
      <dgm:spPr/>
      <dgm:t>
        <a:bodyPr/>
        <a:lstStyle/>
        <a:p>
          <a:r>
            <a:rPr lang="en-US" dirty="0"/>
            <a:t>Many TOSAs do not contemplate that death or incapacity may prevent access to digital assets.</a:t>
          </a:r>
        </a:p>
      </dgm:t>
    </dgm:pt>
    <dgm:pt modelId="{83456BCC-8B94-4EA9-B66B-0007988767DE}" type="parTrans" cxnId="{28A7CE22-10B7-4751-9347-512868FBAC8D}">
      <dgm:prSet/>
      <dgm:spPr/>
      <dgm:t>
        <a:bodyPr/>
        <a:lstStyle/>
        <a:p>
          <a:endParaRPr lang="en-US"/>
        </a:p>
      </dgm:t>
    </dgm:pt>
    <dgm:pt modelId="{9ED4EC63-2A37-4F2F-8E12-840E5E6B3F08}" type="sibTrans" cxnId="{28A7CE22-10B7-4751-9347-512868FBAC8D}">
      <dgm:prSet/>
      <dgm:spPr/>
      <dgm:t>
        <a:bodyPr/>
        <a:lstStyle/>
        <a:p>
          <a:endParaRPr lang="en-US"/>
        </a:p>
      </dgm:t>
    </dgm:pt>
    <dgm:pt modelId="{46E3C438-1EDE-420E-A826-3FCDAAE6D2E5}" type="pres">
      <dgm:prSet presAssocID="{2D24250C-E8D7-44DD-A343-DCD9C00DF42C}" presName="root" presStyleCnt="0">
        <dgm:presLayoutVars>
          <dgm:dir/>
          <dgm:resizeHandles val="exact"/>
        </dgm:presLayoutVars>
      </dgm:prSet>
      <dgm:spPr/>
    </dgm:pt>
    <dgm:pt modelId="{EE1F9B5E-EDF6-4BBC-A49A-0B4E7A7AEFC2}" type="pres">
      <dgm:prSet presAssocID="{2422745A-AD5B-4111-AF13-CA9A03C166D9}" presName="compNode" presStyleCnt="0"/>
      <dgm:spPr/>
    </dgm:pt>
    <dgm:pt modelId="{F0210D5B-00BC-4111-9FF0-8C1C68FF7227}" type="pres">
      <dgm:prSet presAssocID="{2422745A-AD5B-4111-AF13-CA9A03C166D9}" presName="bgRect" presStyleLbl="bgShp" presStyleIdx="0" presStyleCnt="3"/>
      <dgm:spPr/>
    </dgm:pt>
    <dgm:pt modelId="{6B46632A-BCBB-4EAC-AD01-6A3EB1F8EB45}" type="pres">
      <dgm:prSet presAssocID="{2422745A-AD5B-4111-AF13-CA9A03C166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2DAEBF9-C10F-44C0-9D86-39375DE1BF3A}" type="pres">
      <dgm:prSet presAssocID="{2422745A-AD5B-4111-AF13-CA9A03C166D9}" presName="spaceRect" presStyleCnt="0"/>
      <dgm:spPr/>
    </dgm:pt>
    <dgm:pt modelId="{1402488D-2E53-4E13-BB8E-DBB9ED8B359D}" type="pres">
      <dgm:prSet presAssocID="{2422745A-AD5B-4111-AF13-CA9A03C166D9}" presName="parTx" presStyleLbl="revTx" presStyleIdx="0" presStyleCnt="3">
        <dgm:presLayoutVars>
          <dgm:chMax val="0"/>
          <dgm:chPref val="0"/>
        </dgm:presLayoutVars>
      </dgm:prSet>
      <dgm:spPr/>
    </dgm:pt>
    <dgm:pt modelId="{4796033B-1349-4019-8841-EF6D2CB6ACE3}" type="pres">
      <dgm:prSet presAssocID="{21EFF2BF-9763-4D15-B70E-B5E1B13A2226}" presName="sibTrans" presStyleCnt="0"/>
      <dgm:spPr/>
    </dgm:pt>
    <dgm:pt modelId="{59DB723D-A77B-4C5A-AC43-60B3733B9197}" type="pres">
      <dgm:prSet presAssocID="{06BA835D-465E-4BA2-AAEB-80B7DD06C0D2}" presName="compNode" presStyleCnt="0"/>
      <dgm:spPr/>
    </dgm:pt>
    <dgm:pt modelId="{1D46C216-F9E7-4346-AB2A-8421009ABD10}" type="pres">
      <dgm:prSet presAssocID="{06BA835D-465E-4BA2-AAEB-80B7DD06C0D2}" presName="bgRect" presStyleLbl="bgShp" presStyleIdx="1" presStyleCnt="3"/>
      <dgm:spPr/>
    </dgm:pt>
    <dgm:pt modelId="{C2EC3818-06D2-4EE4-853B-7BC8F5EB91DF}" type="pres">
      <dgm:prSet presAssocID="{06BA835D-465E-4BA2-AAEB-80B7DD06C0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BE68C0A-0EEE-47FE-BD43-FC70B152AEDE}" type="pres">
      <dgm:prSet presAssocID="{06BA835D-465E-4BA2-AAEB-80B7DD06C0D2}" presName="spaceRect" presStyleCnt="0"/>
      <dgm:spPr/>
    </dgm:pt>
    <dgm:pt modelId="{DFBE10F2-F54F-43B3-9138-127FB03FEAB5}" type="pres">
      <dgm:prSet presAssocID="{06BA835D-465E-4BA2-AAEB-80B7DD06C0D2}" presName="parTx" presStyleLbl="revTx" presStyleIdx="1" presStyleCnt="3">
        <dgm:presLayoutVars>
          <dgm:chMax val="0"/>
          <dgm:chPref val="0"/>
        </dgm:presLayoutVars>
      </dgm:prSet>
      <dgm:spPr/>
    </dgm:pt>
    <dgm:pt modelId="{71636E6D-2A9B-4897-8CC1-6FBC93041304}" type="pres">
      <dgm:prSet presAssocID="{851394BE-7CC9-4667-A7DC-6C503DC62272}" presName="sibTrans" presStyleCnt="0"/>
      <dgm:spPr/>
    </dgm:pt>
    <dgm:pt modelId="{55F2C789-231C-4DBE-82C5-7CCCD2E3EA11}" type="pres">
      <dgm:prSet presAssocID="{4210B3E0-088E-4C1F-97C7-F7E0DA296713}" presName="compNode" presStyleCnt="0"/>
      <dgm:spPr/>
    </dgm:pt>
    <dgm:pt modelId="{EF3BA3BE-F256-45B4-8D0C-CD5DAAE68C53}" type="pres">
      <dgm:prSet presAssocID="{4210B3E0-088E-4C1F-97C7-F7E0DA296713}" presName="bgRect" presStyleLbl="bgShp" presStyleIdx="2" presStyleCnt="3"/>
      <dgm:spPr/>
    </dgm:pt>
    <dgm:pt modelId="{DA191981-EF7C-4C94-A349-E68DF3B55411}" type="pres">
      <dgm:prSet presAssocID="{4210B3E0-088E-4C1F-97C7-F7E0DA2967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ull"/>
        </a:ext>
      </dgm:extLst>
    </dgm:pt>
    <dgm:pt modelId="{90021D52-C2E0-4EF9-8F6E-74892F758CAE}" type="pres">
      <dgm:prSet presAssocID="{4210B3E0-088E-4C1F-97C7-F7E0DA296713}" presName="spaceRect" presStyleCnt="0"/>
      <dgm:spPr/>
    </dgm:pt>
    <dgm:pt modelId="{9A8CE778-CCDE-4878-86C8-CF4239870460}" type="pres">
      <dgm:prSet presAssocID="{4210B3E0-088E-4C1F-97C7-F7E0DA296713}" presName="parTx" presStyleLbl="revTx" presStyleIdx="2" presStyleCnt="3">
        <dgm:presLayoutVars>
          <dgm:chMax val="0"/>
          <dgm:chPref val="0"/>
        </dgm:presLayoutVars>
      </dgm:prSet>
      <dgm:spPr/>
    </dgm:pt>
  </dgm:ptLst>
  <dgm:cxnLst>
    <dgm:cxn modelId="{28A7CE22-10B7-4751-9347-512868FBAC8D}" srcId="{2D24250C-E8D7-44DD-A343-DCD9C00DF42C}" destId="{4210B3E0-088E-4C1F-97C7-F7E0DA296713}" srcOrd="2" destOrd="0" parTransId="{83456BCC-8B94-4EA9-B66B-0007988767DE}" sibTransId="{9ED4EC63-2A37-4F2F-8E12-840E5E6B3F08}"/>
    <dgm:cxn modelId="{719B5D92-26CE-4AB4-BC26-179230FEB49F}" type="presOf" srcId="{06BA835D-465E-4BA2-AAEB-80B7DD06C0D2}" destId="{DFBE10F2-F54F-43B3-9138-127FB03FEAB5}" srcOrd="0" destOrd="0" presId="urn:microsoft.com/office/officeart/2018/2/layout/IconVerticalSolidList"/>
    <dgm:cxn modelId="{341E9AAE-D13B-4907-BB7E-9E7AC7C41A6C}" srcId="{2D24250C-E8D7-44DD-A343-DCD9C00DF42C}" destId="{06BA835D-465E-4BA2-AAEB-80B7DD06C0D2}" srcOrd="1" destOrd="0" parTransId="{D8B5DBB8-B9BD-4562-971D-27B0BBED8ADA}" sibTransId="{851394BE-7CC9-4667-A7DC-6C503DC62272}"/>
    <dgm:cxn modelId="{B89873B2-14C5-419E-85A8-D859669516E8}" type="presOf" srcId="{2D24250C-E8D7-44DD-A343-DCD9C00DF42C}" destId="{46E3C438-1EDE-420E-A826-3FCDAAE6D2E5}" srcOrd="0" destOrd="0" presId="urn:microsoft.com/office/officeart/2018/2/layout/IconVerticalSolidList"/>
    <dgm:cxn modelId="{B0E525B9-59FE-4CBC-A2FE-C0E0FEEBFA67}" srcId="{2D24250C-E8D7-44DD-A343-DCD9C00DF42C}" destId="{2422745A-AD5B-4111-AF13-CA9A03C166D9}" srcOrd="0" destOrd="0" parTransId="{D1987A8B-599F-41A1-8A04-B32C2392D804}" sibTransId="{21EFF2BF-9763-4D15-B70E-B5E1B13A2226}"/>
    <dgm:cxn modelId="{05EC94D5-7F9C-44D4-A4AB-3FDB9E51F679}" type="presOf" srcId="{4210B3E0-088E-4C1F-97C7-F7E0DA296713}" destId="{9A8CE778-CCDE-4878-86C8-CF4239870460}" srcOrd="0" destOrd="0" presId="urn:microsoft.com/office/officeart/2018/2/layout/IconVerticalSolidList"/>
    <dgm:cxn modelId="{981336D9-B784-4733-95CF-C23B03967F62}" type="presOf" srcId="{2422745A-AD5B-4111-AF13-CA9A03C166D9}" destId="{1402488D-2E53-4E13-BB8E-DBB9ED8B359D}" srcOrd="0" destOrd="0" presId="urn:microsoft.com/office/officeart/2018/2/layout/IconVerticalSolidList"/>
    <dgm:cxn modelId="{398817C9-33A6-4070-84AD-10E20A3AD0EA}" type="presParOf" srcId="{46E3C438-1EDE-420E-A826-3FCDAAE6D2E5}" destId="{EE1F9B5E-EDF6-4BBC-A49A-0B4E7A7AEFC2}" srcOrd="0" destOrd="0" presId="urn:microsoft.com/office/officeart/2018/2/layout/IconVerticalSolidList"/>
    <dgm:cxn modelId="{FEE0B46B-1FFB-485B-B590-E1D16CAAEC29}" type="presParOf" srcId="{EE1F9B5E-EDF6-4BBC-A49A-0B4E7A7AEFC2}" destId="{F0210D5B-00BC-4111-9FF0-8C1C68FF7227}" srcOrd="0" destOrd="0" presId="urn:microsoft.com/office/officeart/2018/2/layout/IconVerticalSolidList"/>
    <dgm:cxn modelId="{DEFBD499-B8B1-4D29-8A58-E7D1B719AE55}" type="presParOf" srcId="{EE1F9B5E-EDF6-4BBC-A49A-0B4E7A7AEFC2}" destId="{6B46632A-BCBB-4EAC-AD01-6A3EB1F8EB45}" srcOrd="1" destOrd="0" presId="urn:microsoft.com/office/officeart/2018/2/layout/IconVerticalSolidList"/>
    <dgm:cxn modelId="{D72E3CC4-5D34-407D-9EF2-2DD4F48EB481}" type="presParOf" srcId="{EE1F9B5E-EDF6-4BBC-A49A-0B4E7A7AEFC2}" destId="{C2DAEBF9-C10F-44C0-9D86-39375DE1BF3A}" srcOrd="2" destOrd="0" presId="urn:microsoft.com/office/officeart/2018/2/layout/IconVerticalSolidList"/>
    <dgm:cxn modelId="{5B6E23B1-0194-47C2-BAA9-63ED0885B13C}" type="presParOf" srcId="{EE1F9B5E-EDF6-4BBC-A49A-0B4E7A7AEFC2}" destId="{1402488D-2E53-4E13-BB8E-DBB9ED8B359D}" srcOrd="3" destOrd="0" presId="urn:microsoft.com/office/officeart/2018/2/layout/IconVerticalSolidList"/>
    <dgm:cxn modelId="{D9F4E2F5-09DB-4AEF-A982-5080E7ADAED6}" type="presParOf" srcId="{46E3C438-1EDE-420E-A826-3FCDAAE6D2E5}" destId="{4796033B-1349-4019-8841-EF6D2CB6ACE3}" srcOrd="1" destOrd="0" presId="urn:microsoft.com/office/officeart/2018/2/layout/IconVerticalSolidList"/>
    <dgm:cxn modelId="{9FB25CFD-CF99-47E3-934C-BE8888EEEE21}" type="presParOf" srcId="{46E3C438-1EDE-420E-A826-3FCDAAE6D2E5}" destId="{59DB723D-A77B-4C5A-AC43-60B3733B9197}" srcOrd="2" destOrd="0" presId="urn:microsoft.com/office/officeart/2018/2/layout/IconVerticalSolidList"/>
    <dgm:cxn modelId="{01CCBB22-8653-49AE-8547-7C736D54AC50}" type="presParOf" srcId="{59DB723D-A77B-4C5A-AC43-60B3733B9197}" destId="{1D46C216-F9E7-4346-AB2A-8421009ABD10}" srcOrd="0" destOrd="0" presId="urn:microsoft.com/office/officeart/2018/2/layout/IconVerticalSolidList"/>
    <dgm:cxn modelId="{190A2917-0DB6-451D-91FA-E0B0755A933E}" type="presParOf" srcId="{59DB723D-A77B-4C5A-AC43-60B3733B9197}" destId="{C2EC3818-06D2-4EE4-853B-7BC8F5EB91DF}" srcOrd="1" destOrd="0" presId="urn:microsoft.com/office/officeart/2018/2/layout/IconVerticalSolidList"/>
    <dgm:cxn modelId="{D86600CA-E521-49D2-AFC5-5ADC765C4247}" type="presParOf" srcId="{59DB723D-A77B-4C5A-AC43-60B3733B9197}" destId="{5BE68C0A-0EEE-47FE-BD43-FC70B152AEDE}" srcOrd="2" destOrd="0" presId="urn:microsoft.com/office/officeart/2018/2/layout/IconVerticalSolidList"/>
    <dgm:cxn modelId="{2F925F9A-4812-4722-B74B-440EA17D7C68}" type="presParOf" srcId="{59DB723D-A77B-4C5A-AC43-60B3733B9197}" destId="{DFBE10F2-F54F-43B3-9138-127FB03FEAB5}" srcOrd="3" destOrd="0" presId="urn:microsoft.com/office/officeart/2018/2/layout/IconVerticalSolidList"/>
    <dgm:cxn modelId="{5393C09C-D59D-47D3-A218-9B09D154C29B}" type="presParOf" srcId="{46E3C438-1EDE-420E-A826-3FCDAAE6D2E5}" destId="{71636E6D-2A9B-4897-8CC1-6FBC93041304}" srcOrd="3" destOrd="0" presId="urn:microsoft.com/office/officeart/2018/2/layout/IconVerticalSolidList"/>
    <dgm:cxn modelId="{766A42B7-F8BC-470C-A5E1-7875A635733D}" type="presParOf" srcId="{46E3C438-1EDE-420E-A826-3FCDAAE6D2E5}" destId="{55F2C789-231C-4DBE-82C5-7CCCD2E3EA11}" srcOrd="4" destOrd="0" presId="urn:microsoft.com/office/officeart/2018/2/layout/IconVerticalSolidList"/>
    <dgm:cxn modelId="{28BA5324-29EF-457F-A827-9926CE9948AD}" type="presParOf" srcId="{55F2C789-231C-4DBE-82C5-7CCCD2E3EA11}" destId="{EF3BA3BE-F256-45B4-8D0C-CD5DAAE68C53}" srcOrd="0" destOrd="0" presId="urn:microsoft.com/office/officeart/2018/2/layout/IconVerticalSolidList"/>
    <dgm:cxn modelId="{AD8EA31A-D802-4A4A-9923-3AAFF48642CA}" type="presParOf" srcId="{55F2C789-231C-4DBE-82C5-7CCCD2E3EA11}" destId="{DA191981-EF7C-4C94-A349-E68DF3B55411}" srcOrd="1" destOrd="0" presId="urn:microsoft.com/office/officeart/2018/2/layout/IconVerticalSolidList"/>
    <dgm:cxn modelId="{A28D411A-6BA2-4D4E-B717-15FECF1082D7}" type="presParOf" srcId="{55F2C789-231C-4DBE-82C5-7CCCD2E3EA11}" destId="{90021D52-C2E0-4EF9-8F6E-74892F758CAE}" srcOrd="2" destOrd="0" presId="urn:microsoft.com/office/officeart/2018/2/layout/IconVerticalSolidList"/>
    <dgm:cxn modelId="{18A2FE38-030B-4B70-8445-4E3AAB73C77A}" type="presParOf" srcId="{55F2C789-231C-4DBE-82C5-7CCCD2E3EA11}" destId="{9A8CE778-CCDE-4878-86C8-CF4239870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FB593E-9685-4DA4-BEA8-DE4D920A76B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F79682D-F87D-44CE-9C09-E61B1DA98648}">
      <dgm:prSet/>
      <dgm:spPr/>
      <dgm:t>
        <a:bodyPr/>
        <a:lstStyle/>
        <a:p>
          <a:r>
            <a:rPr lang="en-US" b="0" dirty="0"/>
            <a:t>The Act fills in the missing and gray areas in existing banking, contract, criminal, and other laws applicable to fiduciaries. </a:t>
          </a:r>
          <a:endParaRPr lang="en-US" dirty="0"/>
        </a:p>
      </dgm:t>
    </dgm:pt>
    <dgm:pt modelId="{4B038040-5CE9-415C-8538-5EE93C162264}" type="parTrans" cxnId="{1D296B38-B68E-4ACC-8473-4714EE2CA3E2}">
      <dgm:prSet/>
      <dgm:spPr/>
      <dgm:t>
        <a:bodyPr/>
        <a:lstStyle/>
        <a:p>
          <a:endParaRPr lang="en-US"/>
        </a:p>
      </dgm:t>
    </dgm:pt>
    <dgm:pt modelId="{F918912A-52B3-4C2B-9E8F-20945A8D709F}" type="sibTrans" cxnId="{1D296B38-B68E-4ACC-8473-4714EE2CA3E2}">
      <dgm:prSet/>
      <dgm:spPr/>
      <dgm:t>
        <a:bodyPr/>
        <a:lstStyle/>
        <a:p>
          <a:endParaRPr lang="en-US"/>
        </a:p>
      </dgm:t>
    </dgm:pt>
    <dgm:pt modelId="{37A363EC-DD10-4A0D-98E2-90AB1DC133B5}">
      <dgm:prSet/>
      <dgm:spPr/>
      <dgm:t>
        <a:bodyPr/>
        <a:lstStyle/>
        <a:p>
          <a:r>
            <a:rPr lang="en-US" b="0" dirty="0"/>
            <a:t>The Act provides legal authority for fiduciaries to manage digital assets in accordance with users’ estate plans.</a:t>
          </a:r>
          <a:endParaRPr lang="en-US" dirty="0"/>
        </a:p>
      </dgm:t>
    </dgm:pt>
    <dgm:pt modelId="{EA1D288E-5489-4A14-9910-C07A110B339F}" type="parTrans" cxnId="{6A99B39E-F626-47E3-A3AB-12976B5898D8}">
      <dgm:prSet/>
      <dgm:spPr/>
      <dgm:t>
        <a:bodyPr/>
        <a:lstStyle/>
        <a:p>
          <a:endParaRPr lang="en-US"/>
        </a:p>
      </dgm:t>
    </dgm:pt>
    <dgm:pt modelId="{9495D5EA-CA26-453A-A2A5-C07EA118B288}" type="sibTrans" cxnId="{6A99B39E-F626-47E3-A3AB-12976B5898D8}">
      <dgm:prSet/>
      <dgm:spPr/>
      <dgm:t>
        <a:bodyPr/>
        <a:lstStyle/>
        <a:p>
          <a:endParaRPr lang="en-US"/>
        </a:p>
      </dgm:t>
    </dgm:pt>
    <dgm:pt modelId="{9C10D86C-E996-4821-BDF7-96D7BA24DA3A}">
      <dgm:prSet/>
      <dgm:spPr/>
      <dgm:t>
        <a:bodyPr/>
        <a:lstStyle/>
        <a:p>
          <a:r>
            <a:rPr lang="en-US" b="0" dirty="0"/>
            <a:t>The Act addresses access for personal representatives, guardians, conservators, agents under powers of attorney, and trustees. </a:t>
          </a:r>
          <a:endParaRPr lang="en-US" dirty="0"/>
        </a:p>
      </dgm:t>
    </dgm:pt>
    <dgm:pt modelId="{30DE2231-5C07-4717-996B-30EBADF2531D}" type="parTrans" cxnId="{D3D1953B-30E4-4F25-94FC-F2429503A8F6}">
      <dgm:prSet/>
      <dgm:spPr/>
      <dgm:t>
        <a:bodyPr/>
        <a:lstStyle/>
        <a:p>
          <a:endParaRPr lang="en-US"/>
        </a:p>
      </dgm:t>
    </dgm:pt>
    <dgm:pt modelId="{3661C2BA-5EAD-4850-B6C1-1982DCCEDD34}" type="sibTrans" cxnId="{D3D1953B-30E4-4F25-94FC-F2429503A8F6}">
      <dgm:prSet/>
      <dgm:spPr/>
      <dgm:t>
        <a:bodyPr/>
        <a:lstStyle/>
        <a:p>
          <a:endParaRPr lang="en-US"/>
        </a:p>
      </dgm:t>
    </dgm:pt>
    <dgm:pt modelId="{B9015AF5-C3FB-4698-89BD-7E4719AD6F75}">
      <dgm:prSet/>
      <dgm:spPr/>
      <dgm:t>
        <a:bodyPr/>
        <a:lstStyle/>
        <a:p>
          <a:r>
            <a:rPr lang="en-US" b="0" dirty="0"/>
            <a:t>The user can specify whether the custodian should preserve, distribute, or destroy his or her assets.</a:t>
          </a:r>
          <a:endParaRPr lang="en-US" dirty="0"/>
        </a:p>
      </dgm:t>
    </dgm:pt>
    <dgm:pt modelId="{69D2E9CB-33D4-4AFD-8FF5-CACFEA6A9042}" type="parTrans" cxnId="{AAF7DE46-C37F-4806-89B2-B770D4678DCB}">
      <dgm:prSet/>
      <dgm:spPr/>
      <dgm:t>
        <a:bodyPr/>
        <a:lstStyle/>
        <a:p>
          <a:endParaRPr lang="en-US"/>
        </a:p>
      </dgm:t>
    </dgm:pt>
    <dgm:pt modelId="{E33C4556-93B7-44CB-AB95-966DAEC19655}" type="sibTrans" cxnId="{AAF7DE46-C37F-4806-89B2-B770D4678DCB}">
      <dgm:prSet/>
      <dgm:spPr/>
      <dgm:t>
        <a:bodyPr/>
        <a:lstStyle/>
        <a:p>
          <a:endParaRPr lang="en-US"/>
        </a:p>
      </dgm:t>
    </dgm:pt>
    <dgm:pt modelId="{C8E79255-35CD-441D-87A5-50FCE1D6F3C8}">
      <dgm:prSet/>
      <dgm:spPr/>
      <dgm:t>
        <a:bodyPr/>
        <a:lstStyle/>
        <a:p>
          <a:r>
            <a:rPr lang="en-US" b="0" dirty="0"/>
            <a:t>How the user indicates his or her directions depends on whether the custodian provides an online tool.</a:t>
          </a:r>
          <a:endParaRPr lang="en-US" dirty="0"/>
        </a:p>
      </dgm:t>
    </dgm:pt>
    <dgm:pt modelId="{5CD223FC-9AD9-47A2-8DA2-05B00C7924B0}" type="parTrans" cxnId="{C349717F-0485-4FE7-9EDA-B1BA8A9400F6}">
      <dgm:prSet/>
      <dgm:spPr/>
      <dgm:t>
        <a:bodyPr/>
        <a:lstStyle/>
        <a:p>
          <a:endParaRPr lang="en-US"/>
        </a:p>
      </dgm:t>
    </dgm:pt>
    <dgm:pt modelId="{7032522C-5D33-4A36-8B73-D2B979F58463}" type="sibTrans" cxnId="{C349717F-0485-4FE7-9EDA-B1BA8A9400F6}">
      <dgm:prSet/>
      <dgm:spPr/>
      <dgm:t>
        <a:bodyPr/>
        <a:lstStyle/>
        <a:p>
          <a:endParaRPr lang="en-US"/>
        </a:p>
      </dgm:t>
    </dgm:pt>
    <dgm:pt modelId="{F3B9E2A9-5432-B243-BCA9-70DB38278D10}" type="pres">
      <dgm:prSet presAssocID="{85FB593E-9685-4DA4-BEA8-DE4D920A76BF}" presName="vert0" presStyleCnt="0">
        <dgm:presLayoutVars>
          <dgm:dir/>
          <dgm:animOne val="branch"/>
          <dgm:animLvl val="lvl"/>
        </dgm:presLayoutVars>
      </dgm:prSet>
      <dgm:spPr/>
    </dgm:pt>
    <dgm:pt modelId="{296F5FE3-87F8-2946-8D49-B87E46B559A5}" type="pres">
      <dgm:prSet presAssocID="{5F79682D-F87D-44CE-9C09-E61B1DA98648}" presName="thickLine" presStyleLbl="alignNode1" presStyleIdx="0" presStyleCnt="5"/>
      <dgm:spPr/>
    </dgm:pt>
    <dgm:pt modelId="{738458FD-6FFA-174F-A9CE-3534FAC380F9}" type="pres">
      <dgm:prSet presAssocID="{5F79682D-F87D-44CE-9C09-E61B1DA98648}" presName="horz1" presStyleCnt="0"/>
      <dgm:spPr/>
    </dgm:pt>
    <dgm:pt modelId="{96E3E8CA-AAD3-0942-A84C-E389D11C32B4}" type="pres">
      <dgm:prSet presAssocID="{5F79682D-F87D-44CE-9C09-E61B1DA98648}" presName="tx1" presStyleLbl="revTx" presStyleIdx="0" presStyleCnt="5"/>
      <dgm:spPr/>
    </dgm:pt>
    <dgm:pt modelId="{F684D893-D8C6-A74F-8A30-68618B30C553}" type="pres">
      <dgm:prSet presAssocID="{5F79682D-F87D-44CE-9C09-E61B1DA98648}" presName="vert1" presStyleCnt="0"/>
      <dgm:spPr/>
    </dgm:pt>
    <dgm:pt modelId="{118C1CD2-9768-0546-A79E-7072F15A5698}" type="pres">
      <dgm:prSet presAssocID="{37A363EC-DD10-4A0D-98E2-90AB1DC133B5}" presName="thickLine" presStyleLbl="alignNode1" presStyleIdx="1" presStyleCnt="5"/>
      <dgm:spPr/>
    </dgm:pt>
    <dgm:pt modelId="{94498B4B-AE18-8F41-9099-D09F7CEB6DC9}" type="pres">
      <dgm:prSet presAssocID="{37A363EC-DD10-4A0D-98E2-90AB1DC133B5}" presName="horz1" presStyleCnt="0"/>
      <dgm:spPr/>
    </dgm:pt>
    <dgm:pt modelId="{11CBBEBD-9235-C04D-8B05-FF14FBCCBEA7}" type="pres">
      <dgm:prSet presAssocID="{37A363EC-DD10-4A0D-98E2-90AB1DC133B5}" presName="tx1" presStyleLbl="revTx" presStyleIdx="1" presStyleCnt="5"/>
      <dgm:spPr/>
    </dgm:pt>
    <dgm:pt modelId="{64D7E16E-925B-7446-8557-A9CCE53B64A0}" type="pres">
      <dgm:prSet presAssocID="{37A363EC-DD10-4A0D-98E2-90AB1DC133B5}" presName="vert1" presStyleCnt="0"/>
      <dgm:spPr/>
    </dgm:pt>
    <dgm:pt modelId="{602F1294-D929-7042-B70A-DB656F09FFE8}" type="pres">
      <dgm:prSet presAssocID="{9C10D86C-E996-4821-BDF7-96D7BA24DA3A}" presName="thickLine" presStyleLbl="alignNode1" presStyleIdx="2" presStyleCnt="5"/>
      <dgm:spPr/>
    </dgm:pt>
    <dgm:pt modelId="{0EA81421-F5B5-0B43-B182-53738C1B6BF6}" type="pres">
      <dgm:prSet presAssocID="{9C10D86C-E996-4821-BDF7-96D7BA24DA3A}" presName="horz1" presStyleCnt="0"/>
      <dgm:spPr/>
    </dgm:pt>
    <dgm:pt modelId="{F41765BC-F4F5-4243-822F-388FA90D6F74}" type="pres">
      <dgm:prSet presAssocID="{9C10D86C-E996-4821-BDF7-96D7BA24DA3A}" presName="tx1" presStyleLbl="revTx" presStyleIdx="2" presStyleCnt="5"/>
      <dgm:spPr/>
    </dgm:pt>
    <dgm:pt modelId="{4870EDA5-70AE-B54E-913C-3CD3D5280648}" type="pres">
      <dgm:prSet presAssocID="{9C10D86C-E996-4821-BDF7-96D7BA24DA3A}" presName="vert1" presStyleCnt="0"/>
      <dgm:spPr/>
    </dgm:pt>
    <dgm:pt modelId="{C0554002-E499-3548-B53B-858016105583}" type="pres">
      <dgm:prSet presAssocID="{B9015AF5-C3FB-4698-89BD-7E4719AD6F75}" presName="thickLine" presStyleLbl="alignNode1" presStyleIdx="3" presStyleCnt="5"/>
      <dgm:spPr/>
    </dgm:pt>
    <dgm:pt modelId="{E2F0CD65-9FCD-8D48-B0FB-8287B5904B8D}" type="pres">
      <dgm:prSet presAssocID="{B9015AF5-C3FB-4698-89BD-7E4719AD6F75}" presName="horz1" presStyleCnt="0"/>
      <dgm:spPr/>
    </dgm:pt>
    <dgm:pt modelId="{CF414654-BC47-B34C-9B42-413FA99B36FF}" type="pres">
      <dgm:prSet presAssocID="{B9015AF5-C3FB-4698-89BD-7E4719AD6F75}" presName="tx1" presStyleLbl="revTx" presStyleIdx="3" presStyleCnt="5"/>
      <dgm:spPr/>
    </dgm:pt>
    <dgm:pt modelId="{386A5D7A-543F-8948-B8DD-8F56474B6AFC}" type="pres">
      <dgm:prSet presAssocID="{B9015AF5-C3FB-4698-89BD-7E4719AD6F75}" presName="vert1" presStyleCnt="0"/>
      <dgm:spPr/>
    </dgm:pt>
    <dgm:pt modelId="{7ACB1544-8FFF-9842-AF53-5A4D41A006CF}" type="pres">
      <dgm:prSet presAssocID="{C8E79255-35CD-441D-87A5-50FCE1D6F3C8}" presName="thickLine" presStyleLbl="alignNode1" presStyleIdx="4" presStyleCnt="5"/>
      <dgm:spPr/>
    </dgm:pt>
    <dgm:pt modelId="{4B8C3638-8895-A046-870F-B143DD61FFD7}" type="pres">
      <dgm:prSet presAssocID="{C8E79255-35CD-441D-87A5-50FCE1D6F3C8}" presName="horz1" presStyleCnt="0"/>
      <dgm:spPr/>
    </dgm:pt>
    <dgm:pt modelId="{3DD9DC3F-BA09-E146-AA56-CF68CEFE7C46}" type="pres">
      <dgm:prSet presAssocID="{C8E79255-35CD-441D-87A5-50FCE1D6F3C8}" presName="tx1" presStyleLbl="revTx" presStyleIdx="4" presStyleCnt="5"/>
      <dgm:spPr/>
    </dgm:pt>
    <dgm:pt modelId="{A6CBC48A-C0D9-424E-B039-E22EB1651456}" type="pres">
      <dgm:prSet presAssocID="{C8E79255-35CD-441D-87A5-50FCE1D6F3C8}" presName="vert1" presStyleCnt="0"/>
      <dgm:spPr/>
    </dgm:pt>
  </dgm:ptLst>
  <dgm:cxnLst>
    <dgm:cxn modelId="{43715003-0E6F-884A-A9C3-16C8586C645F}" type="presOf" srcId="{B9015AF5-C3FB-4698-89BD-7E4719AD6F75}" destId="{CF414654-BC47-B34C-9B42-413FA99B36FF}" srcOrd="0" destOrd="0" presId="urn:microsoft.com/office/officeart/2008/layout/LinedList"/>
    <dgm:cxn modelId="{EF359212-CE08-5549-8176-53B8F96CBA81}" type="presOf" srcId="{85FB593E-9685-4DA4-BEA8-DE4D920A76BF}" destId="{F3B9E2A9-5432-B243-BCA9-70DB38278D10}" srcOrd="0" destOrd="0" presId="urn:microsoft.com/office/officeart/2008/layout/LinedList"/>
    <dgm:cxn modelId="{1D296B38-B68E-4ACC-8473-4714EE2CA3E2}" srcId="{85FB593E-9685-4DA4-BEA8-DE4D920A76BF}" destId="{5F79682D-F87D-44CE-9C09-E61B1DA98648}" srcOrd="0" destOrd="0" parTransId="{4B038040-5CE9-415C-8538-5EE93C162264}" sibTransId="{F918912A-52B3-4C2B-9E8F-20945A8D709F}"/>
    <dgm:cxn modelId="{D3D1953B-30E4-4F25-94FC-F2429503A8F6}" srcId="{85FB593E-9685-4DA4-BEA8-DE4D920A76BF}" destId="{9C10D86C-E996-4821-BDF7-96D7BA24DA3A}" srcOrd="2" destOrd="0" parTransId="{30DE2231-5C07-4717-996B-30EBADF2531D}" sibTransId="{3661C2BA-5EAD-4850-B6C1-1982DCCEDD34}"/>
    <dgm:cxn modelId="{E5E4BF43-3471-A647-924D-A6053F8537E6}" type="presOf" srcId="{9C10D86C-E996-4821-BDF7-96D7BA24DA3A}" destId="{F41765BC-F4F5-4243-822F-388FA90D6F74}" srcOrd="0" destOrd="0" presId="urn:microsoft.com/office/officeart/2008/layout/LinedList"/>
    <dgm:cxn modelId="{AAF7DE46-C37F-4806-89B2-B770D4678DCB}" srcId="{85FB593E-9685-4DA4-BEA8-DE4D920A76BF}" destId="{B9015AF5-C3FB-4698-89BD-7E4719AD6F75}" srcOrd="3" destOrd="0" parTransId="{69D2E9CB-33D4-4AFD-8FF5-CACFEA6A9042}" sibTransId="{E33C4556-93B7-44CB-AB95-966DAEC19655}"/>
    <dgm:cxn modelId="{270AFF6A-AE8F-EE42-AF13-60A98DCD2301}" type="presOf" srcId="{37A363EC-DD10-4A0D-98E2-90AB1DC133B5}" destId="{11CBBEBD-9235-C04D-8B05-FF14FBCCBEA7}" srcOrd="0" destOrd="0" presId="urn:microsoft.com/office/officeart/2008/layout/LinedList"/>
    <dgm:cxn modelId="{C349717F-0485-4FE7-9EDA-B1BA8A9400F6}" srcId="{85FB593E-9685-4DA4-BEA8-DE4D920A76BF}" destId="{C8E79255-35CD-441D-87A5-50FCE1D6F3C8}" srcOrd="4" destOrd="0" parTransId="{5CD223FC-9AD9-47A2-8DA2-05B00C7924B0}" sibTransId="{7032522C-5D33-4A36-8B73-D2B979F58463}"/>
    <dgm:cxn modelId="{6A99B39E-F626-47E3-A3AB-12976B5898D8}" srcId="{85FB593E-9685-4DA4-BEA8-DE4D920A76BF}" destId="{37A363EC-DD10-4A0D-98E2-90AB1DC133B5}" srcOrd="1" destOrd="0" parTransId="{EA1D288E-5489-4A14-9910-C07A110B339F}" sibTransId="{9495D5EA-CA26-453A-A2A5-C07EA118B288}"/>
    <dgm:cxn modelId="{C3AB66AF-CC37-8846-A954-427334DF6A27}" type="presOf" srcId="{C8E79255-35CD-441D-87A5-50FCE1D6F3C8}" destId="{3DD9DC3F-BA09-E146-AA56-CF68CEFE7C46}" srcOrd="0" destOrd="0" presId="urn:microsoft.com/office/officeart/2008/layout/LinedList"/>
    <dgm:cxn modelId="{5BEE22D3-C7DF-DC47-A3EC-C9B6889E8E3A}" type="presOf" srcId="{5F79682D-F87D-44CE-9C09-E61B1DA98648}" destId="{96E3E8CA-AAD3-0942-A84C-E389D11C32B4}" srcOrd="0" destOrd="0" presId="urn:microsoft.com/office/officeart/2008/layout/LinedList"/>
    <dgm:cxn modelId="{269C5663-DE6B-3641-9F18-3D5E2EF0F9D9}" type="presParOf" srcId="{F3B9E2A9-5432-B243-BCA9-70DB38278D10}" destId="{296F5FE3-87F8-2946-8D49-B87E46B559A5}" srcOrd="0" destOrd="0" presId="urn:microsoft.com/office/officeart/2008/layout/LinedList"/>
    <dgm:cxn modelId="{264FF7BB-1C15-C742-83AD-A78E5B93624E}" type="presParOf" srcId="{F3B9E2A9-5432-B243-BCA9-70DB38278D10}" destId="{738458FD-6FFA-174F-A9CE-3534FAC380F9}" srcOrd="1" destOrd="0" presId="urn:microsoft.com/office/officeart/2008/layout/LinedList"/>
    <dgm:cxn modelId="{5D5E3360-A387-5D47-BF84-04456A205EF7}" type="presParOf" srcId="{738458FD-6FFA-174F-A9CE-3534FAC380F9}" destId="{96E3E8CA-AAD3-0942-A84C-E389D11C32B4}" srcOrd="0" destOrd="0" presId="urn:microsoft.com/office/officeart/2008/layout/LinedList"/>
    <dgm:cxn modelId="{A5C39F34-61DB-0744-B0F9-85608465E4BD}" type="presParOf" srcId="{738458FD-6FFA-174F-A9CE-3534FAC380F9}" destId="{F684D893-D8C6-A74F-8A30-68618B30C553}" srcOrd="1" destOrd="0" presId="urn:microsoft.com/office/officeart/2008/layout/LinedList"/>
    <dgm:cxn modelId="{4627AEAF-8990-834C-AC7F-A38817799595}" type="presParOf" srcId="{F3B9E2A9-5432-B243-BCA9-70DB38278D10}" destId="{118C1CD2-9768-0546-A79E-7072F15A5698}" srcOrd="2" destOrd="0" presId="urn:microsoft.com/office/officeart/2008/layout/LinedList"/>
    <dgm:cxn modelId="{86D2560B-2740-F24D-BE76-32A872234618}" type="presParOf" srcId="{F3B9E2A9-5432-B243-BCA9-70DB38278D10}" destId="{94498B4B-AE18-8F41-9099-D09F7CEB6DC9}" srcOrd="3" destOrd="0" presId="urn:microsoft.com/office/officeart/2008/layout/LinedList"/>
    <dgm:cxn modelId="{BA54A228-826C-5646-8452-B21E1DBB9605}" type="presParOf" srcId="{94498B4B-AE18-8F41-9099-D09F7CEB6DC9}" destId="{11CBBEBD-9235-C04D-8B05-FF14FBCCBEA7}" srcOrd="0" destOrd="0" presId="urn:microsoft.com/office/officeart/2008/layout/LinedList"/>
    <dgm:cxn modelId="{FFCD533B-BC1C-5D4B-8987-AC0F7834F66B}" type="presParOf" srcId="{94498B4B-AE18-8F41-9099-D09F7CEB6DC9}" destId="{64D7E16E-925B-7446-8557-A9CCE53B64A0}" srcOrd="1" destOrd="0" presId="urn:microsoft.com/office/officeart/2008/layout/LinedList"/>
    <dgm:cxn modelId="{45DCD677-150A-5E4B-B91E-43141188D66D}" type="presParOf" srcId="{F3B9E2A9-5432-B243-BCA9-70DB38278D10}" destId="{602F1294-D929-7042-B70A-DB656F09FFE8}" srcOrd="4" destOrd="0" presId="urn:microsoft.com/office/officeart/2008/layout/LinedList"/>
    <dgm:cxn modelId="{25212DB0-82C2-B242-A770-A540F79FE489}" type="presParOf" srcId="{F3B9E2A9-5432-B243-BCA9-70DB38278D10}" destId="{0EA81421-F5B5-0B43-B182-53738C1B6BF6}" srcOrd="5" destOrd="0" presId="urn:microsoft.com/office/officeart/2008/layout/LinedList"/>
    <dgm:cxn modelId="{E1EE5AB6-F422-554F-A009-E8B5D95755B0}" type="presParOf" srcId="{0EA81421-F5B5-0B43-B182-53738C1B6BF6}" destId="{F41765BC-F4F5-4243-822F-388FA90D6F74}" srcOrd="0" destOrd="0" presId="urn:microsoft.com/office/officeart/2008/layout/LinedList"/>
    <dgm:cxn modelId="{694C2288-0A59-F444-9EDA-619E4912689C}" type="presParOf" srcId="{0EA81421-F5B5-0B43-B182-53738C1B6BF6}" destId="{4870EDA5-70AE-B54E-913C-3CD3D5280648}" srcOrd="1" destOrd="0" presId="urn:microsoft.com/office/officeart/2008/layout/LinedList"/>
    <dgm:cxn modelId="{648DD3F6-9816-4E40-B7D3-8BA0EB36E6C7}" type="presParOf" srcId="{F3B9E2A9-5432-B243-BCA9-70DB38278D10}" destId="{C0554002-E499-3548-B53B-858016105583}" srcOrd="6" destOrd="0" presId="urn:microsoft.com/office/officeart/2008/layout/LinedList"/>
    <dgm:cxn modelId="{5A648AB3-52D1-B049-A89D-529A89DEC884}" type="presParOf" srcId="{F3B9E2A9-5432-B243-BCA9-70DB38278D10}" destId="{E2F0CD65-9FCD-8D48-B0FB-8287B5904B8D}" srcOrd="7" destOrd="0" presId="urn:microsoft.com/office/officeart/2008/layout/LinedList"/>
    <dgm:cxn modelId="{982C58AC-F0FD-8C43-9AA0-725E21F8BAB3}" type="presParOf" srcId="{E2F0CD65-9FCD-8D48-B0FB-8287B5904B8D}" destId="{CF414654-BC47-B34C-9B42-413FA99B36FF}" srcOrd="0" destOrd="0" presId="urn:microsoft.com/office/officeart/2008/layout/LinedList"/>
    <dgm:cxn modelId="{5BDDE423-0EEC-5C43-A4B7-9A56AA6428F9}" type="presParOf" srcId="{E2F0CD65-9FCD-8D48-B0FB-8287B5904B8D}" destId="{386A5D7A-543F-8948-B8DD-8F56474B6AFC}" srcOrd="1" destOrd="0" presId="urn:microsoft.com/office/officeart/2008/layout/LinedList"/>
    <dgm:cxn modelId="{EB650247-E6A9-E745-988E-D45B4F49B152}" type="presParOf" srcId="{F3B9E2A9-5432-B243-BCA9-70DB38278D10}" destId="{7ACB1544-8FFF-9842-AF53-5A4D41A006CF}" srcOrd="8" destOrd="0" presId="urn:microsoft.com/office/officeart/2008/layout/LinedList"/>
    <dgm:cxn modelId="{ABD46103-0886-794E-874A-62D4892F6CB6}" type="presParOf" srcId="{F3B9E2A9-5432-B243-BCA9-70DB38278D10}" destId="{4B8C3638-8895-A046-870F-B143DD61FFD7}" srcOrd="9" destOrd="0" presId="urn:microsoft.com/office/officeart/2008/layout/LinedList"/>
    <dgm:cxn modelId="{671277F1-AC3A-274C-BF8B-8BB61EA789E6}" type="presParOf" srcId="{4B8C3638-8895-A046-870F-B143DD61FFD7}" destId="{3DD9DC3F-BA09-E146-AA56-CF68CEFE7C46}" srcOrd="0" destOrd="0" presId="urn:microsoft.com/office/officeart/2008/layout/LinedList"/>
    <dgm:cxn modelId="{49FD3F27-0407-9E4F-90B4-FDD952CF9E97}" type="presParOf" srcId="{4B8C3638-8895-A046-870F-B143DD61FFD7}" destId="{A6CBC48A-C0D9-424E-B039-E22EB16514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DF96C2-73CD-4102-BB7A-713285C5BF1B}"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53208234-0C23-41CC-9239-1584FD9A5F9A}">
      <dgm:prSet/>
      <dgm:spPr/>
      <dgm:t>
        <a:bodyPr/>
        <a:lstStyle/>
        <a:p>
          <a:r>
            <a:rPr lang="en-US" dirty="0"/>
            <a:t>The Act gives the custodian the discretion to grant full or partial access to a user’s account.</a:t>
          </a:r>
        </a:p>
      </dgm:t>
    </dgm:pt>
    <dgm:pt modelId="{FF468CC4-BD0A-4211-8BA2-37B51B938646}" type="parTrans" cxnId="{35070A65-2F2B-4EAB-B98E-122FC071C99B}">
      <dgm:prSet/>
      <dgm:spPr/>
      <dgm:t>
        <a:bodyPr/>
        <a:lstStyle/>
        <a:p>
          <a:endParaRPr lang="en-US"/>
        </a:p>
      </dgm:t>
    </dgm:pt>
    <dgm:pt modelId="{6E97B3DE-313A-42AA-B1FA-3C826E7DA62C}" type="sibTrans" cxnId="{35070A65-2F2B-4EAB-B98E-122FC071C99B}">
      <dgm:prSet/>
      <dgm:spPr/>
      <dgm:t>
        <a:bodyPr/>
        <a:lstStyle/>
        <a:p>
          <a:endParaRPr lang="en-US"/>
        </a:p>
      </dgm:t>
    </dgm:pt>
    <dgm:pt modelId="{CE1D7700-67F6-4FF2-A220-97D9CD64359F}">
      <dgm:prSet/>
      <dgm:spPr/>
      <dgm:t>
        <a:bodyPr/>
        <a:lstStyle/>
        <a:p>
          <a:r>
            <a:rPr lang="en-US" dirty="0"/>
            <a:t>The Act contemplates that custodians have different business models and methods for disclosure.</a:t>
          </a:r>
        </a:p>
      </dgm:t>
    </dgm:pt>
    <dgm:pt modelId="{5887B8A9-FC4F-476F-B189-5E77B765AF66}" type="parTrans" cxnId="{173A44D6-E86D-4AB6-B6FB-6381EC72F1C3}">
      <dgm:prSet/>
      <dgm:spPr/>
      <dgm:t>
        <a:bodyPr/>
        <a:lstStyle/>
        <a:p>
          <a:endParaRPr lang="en-US"/>
        </a:p>
      </dgm:t>
    </dgm:pt>
    <dgm:pt modelId="{A8E3755D-FCDD-498B-84A1-9E07066902F5}" type="sibTrans" cxnId="{173A44D6-E86D-4AB6-B6FB-6381EC72F1C3}">
      <dgm:prSet/>
      <dgm:spPr/>
      <dgm:t>
        <a:bodyPr/>
        <a:lstStyle/>
        <a:p>
          <a:endParaRPr lang="en-US"/>
        </a:p>
      </dgm:t>
    </dgm:pt>
    <dgm:pt modelId="{F8076652-8043-4FEC-B44F-24857E197EF7}">
      <dgm:prSet/>
      <dgm:spPr/>
      <dgm:t>
        <a:bodyPr/>
        <a:lstStyle/>
        <a:p>
          <a:r>
            <a:rPr lang="en-US" dirty="0"/>
            <a:t>Custodians who comply with the Act and a fiduciary’s request for access within sixty days are immune from liability.</a:t>
          </a:r>
        </a:p>
      </dgm:t>
    </dgm:pt>
    <dgm:pt modelId="{A71EC36B-AA24-4E9E-BE45-E3CD6B8B3BE7}" type="parTrans" cxnId="{5568FCA8-C4B4-4634-9D8F-C581E1D02BFE}">
      <dgm:prSet/>
      <dgm:spPr/>
      <dgm:t>
        <a:bodyPr/>
        <a:lstStyle/>
        <a:p>
          <a:endParaRPr lang="en-US"/>
        </a:p>
      </dgm:t>
    </dgm:pt>
    <dgm:pt modelId="{FD0B727A-0124-4CB8-826D-3D9D196DBD89}" type="sibTrans" cxnId="{5568FCA8-C4B4-4634-9D8F-C581E1D02BFE}">
      <dgm:prSet/>
      <dgm:spPr/>
      <dgm:t>
        <a:bodyPr/>
        <a:lstStyle/>
        <a:p>
          <a:endParaRPr lang="en-US"/>
        </a:p>
      </dgm:t>
    </dgm:pt>
    <dgm:pt modelId="{579DCC04-3BE3-442E-9C27-96B52471D0D7}">
      <dgm:prSet/>
      <dgm:spPr/>
      <dgm:t>
        <a:bodyPr/>
        <a:lstStyle/>
        <a:p>
          <a:r>
            <a:rPr lang="en-US" dirty="0"/>
            <a:t>Just because a fiduciary has access to a digital asset does not mean the fiduciary owns the assets or may engage in transactions with the assets. </a:t>
          </a:r>
        </a:p>
      </dgm:t>
    </dgm:pt>
    <dgm:pt modelId="{022AD06F-5D11-45D1-BCE2-A8C20CBB3C5E}" type="parTrans" cxnId="{8F41DDE6-0120-4C49-BBB1-5770C5405102}">
      <dgm:prSet/>
      <dgm:spPr/>
      <dgm:t>
        <a:bodyPr/>
        <a:lstStyle/>
        <a:p>
          <a:endParaRPr lang="en-US"/>
        </a:p>
      </dgm:t>
    </dgm:pt>
    <dgm:pt modelId="{612318C6-0174-4F42-ABBB-2DA9F0FA7990}" type="sibTrans" cxnId="{8F41DDE6-0120-4C49-BBB1-5770C5405102}">
      <dgm:prSet/>
      <dgm:spPr/>
      <dgm:t>
        <a:bodyPr/>
        <a:lstStyle/>
        <a:p>
          <a:endParaRPr lang="en-US"/>
        </a:p>
      </dgm:t>
    </dgm:pt>
    <dgm:pt modelId="{6D3582CA-8498-48B6-B43A-9C379000DAEB}" type="pres">
      <dgm:prSet presAssocID="{39DF96C2-73CD-4102-BB7A-713285C5BF1B}" presName="root" presStyleCnt="0">
        <dgm:presLayoutVars>
          <dgm:dir/>
          <dgm:resizeHandles val="exact"/>
        </dgm:presLayoutVars>
      </dgm:prSet>
      <dgm:spPr/>
    </dgm:pt>
    <dgm:pt modelId="{482FF1B5-3330-4DD6-B144-88AADECA0730}" type="pres">
      <dgm:prSet presAssocID="{39DF96C2-73CD-4102-BB7A-713285C5BF1B}" presName="container" presStyleCnt="0">
        <dgm:presLayoutVars>
          <dgm:dir/>
          <dgm:resizeHandles val="exact"/>
        </dgm:presLayoutVars>
      </dgm:prSet>
      <dgm:spPr/>
    </dgm:pt>
    <dgm:pt modelId="{4ECEB98A-6906-431E-9B02-C1E047394D33}" type="pres">
      <dgm:prSet presAssocID="{53208234-0C23-41CC-9239-1584FD9A5F9A}" presName="compNode" presStyleCnt="0"/>
      <dgm:spPr/>
    </dgm:pt>
    <dgm:pt modelId="{6D129E60-50B0-4812-89D6-838400850B6A}" type="pres">
      <dgm:prSet presAssocID="{53208234-0C23-41CC-9239-1584FD9A5F9A}" presName="iconBgRect" presStyleLbl="bgShp" presStyleIdx="0" presStyleCnt="4"/>
      <dgm:spPr/>
    </dgm:pt>
    <dgm:pt modelId="{ADB06163-560A-472A-A371-067EF05C5BF4}" type="pres">
      <dgm:prSet presAssocID="{53208234-0C23-41CC-9239-1584FD9A5F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0E33B894-6950-4ED0-BE97-026A587B7631}" type="pres">
      <dgm:prSet presAssocID="{53208234-0C23-41CC-9239-1584FD9A5F9A}" presName="spaceRect" presStyleCnt="0"/>
      <dgm:spPr/>
    </dgm:pt>
    <dgm:pt modelId="{F70EC6CB-A3F4-49AF-8398-9331DC1D3521}" type="pres">
      <dgm:prSet presAssocID="{53208234-0C23-41CC-9239-1584FD9A5F9A}" presName="textRect" presStyleLbl="revTx" presStyleIdx="0" presStyleCnt="4">
        <dgm:presLayoutVars>
          <dgm:chMax val="1"/>
          <dgm:chPref val="1"/>
        </dgm:presLayoutVars>
      </dgm:prSet>
      <dgm:spPr/>
    </dgm:pt>
    <dgm:pt modelId="{E7D4FE35-3914-4B20-93E0-A7CE43D95CB3}" type="pres">
      <dgm:prSet presAssocID="{6E97B3DE-313A-42AA-B1FA-3C826E7DA62C}" presName="sibTrans" presStyleLbl="sibTrans2D1" presStyleIdx="0" presStyleCnt="0"/>
      <dgm:spPr/>
    </dgm:pt>
    <dgm:pt modelId="{D214BDBC-C47F-460D-8193-38CD8B4DF7A6}" type="pres">
      <dgm:prSet presAssocID="{CE1D7700-67F6-4FF2-A220-97D9CD64359F}" presName="compNode" presStyleCnt="0"/>
      <dgm:spPr/>
    </dgm:pt>
    <dgm:pt modelId="{A8E3281E-618B-4228-8391-3E3A64D6212B}" type="pres">
      <dgm:prSet presAssocID="{CE1D7700-67F6-4FF2-A220-97D9CD64359F}" presName="iconBgRect" presStyleLbl="bgShp" presStyleIdx="1" presStyleCnt="4"/>
      <dgm:spPr/>
    </dgm:pt>
    <dgm:pt modelId="{C09B2F95-1B6A-45A7-AA01-A167A031A461}" type="pres">
      <dgm:prSet presAssocID="{CE1D7700-67F6-4FF2-A220-97D9CD6435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9512214E-74AD-460C-B3C6-60128794B65A}" type="pres">
      <dgm:prSet presAssocID="{CE1D7700-67F6-4FF2-A220-97D9CD64359F}" presName="spaceRect" presStyleCnt="0"/>
      <dgm:spPr/>
    </dgm:pt>
    <dgm:pt modelId="{8DA0DB22-F43C-4551-8DD7-F7E8670FA973}" type="pres">
      <dgm:prSet presAssocID="{CE1D7700-67F6-4FF2-A220-97D9CD64359F}" presName="textRect" presStyleLbl="revTx" presStyleIdx="1" presStyleCnt="4">
        <dgm:presLayoutVars>
          <dgm:chMax val="1"/>
          <dgm:chPref val="1"/>
        </dgm:presLayoutVars>
      </dgm:prSet>
      <dgm:spPr/>
    </dgm:pt>
    <dgm:pt modelId="{A40985A0-FB33-48A4-BB27-D2969D1922B2}" type="pres">
      <dgm:prSet presAssocID="{A8E3755D-FCDD-498B-84A1-9E07066902F5}" presName="sibTrans" presStyleLbl="sibTrans2D1" presStyleIdx="0" presStyleCnt="0"/>
      <dgm:spPr/>
    </dgm:pt>
    <dgm:pt modelId="{CA0E452C-5A48-442F-8394-5D1303502D4B}" type="pres">
      <dgm:prSet presAssocID="{F8076652-8043-4FEC-B44F-24857E197EF7}" presName="compNode" presStyleCnt="0"/>
      <dgm:spPr/>
    </dgm:pt>
    <dgm:pt modelId="{47FA4439-B22D-450E-B4A7-843F399E216A}" type="pres">
      <dgm:prSet presAssocID="{F8076652-8043-4FEC-B44F-24857E197EF7}" presName="iconBgRect" presStyleLbl="bgShp" presStyleIdx="2" presStyleCnt="4"/>
      <dgm:spPr/>
    </dgm:pt>
    <dgm:pt modelId="{98D3920A-513F-43BD-AB1F-C83706AA529A}" type="pres">
      <dgm:prSet presAssocID="{F8076652-8043-4FEC-B44F-24857E197EF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B1D34B3-6347-4CA4-8F76-E30A6DB1523D}" type="pres">
      <dgm:prSet presAssocID="{F8076652-8043-4FEC-B44F-24857E197EF7}" presName="spaceRect" presStyleCnt="0"/>
      <dgm:spPr/>
    </dgm:pt>
    <dgm:pt modelId="{643943FE-3167-48FF-8FD7-F716CC291CF2}" type="pres">
      <dgm:prSet presAssocID="{F8076652-8043-4FEC-B44F-24857E197EF7}" presName="textRect" presStyleLbl="revTx" presStyleIdx="2" presStyleCnt="4">
        <dgm:presLayoutVars>
          <dgm:chMax val="1"/>
          <dgm:chPref val="1"/>
        </dgm:presLayoutVars>
      </dgm:prSet>
      <dgm:spPr/>
    </dgm:pt>
    <dgm:pt modelId="{3A6473F0-7BE0-4675-8499-994BC0C0D14E}" type="pres">
      <dgm:prSet presAssocID="{FD0B727A-0124-4CB8-826D-3D9D196DBD89}" presName="sibTrans" presStyleLbl="sibTrans2D1" presStyleIdx="0" presStyleCnt="0"/>
      <dgm:spPr/>
    </dgm:pt>
    <dgm:pt modelId="{501A464B-BAC5-4534-9AAB-58E8DF6264D6}" type="pres">
      <dgm:prSet presAssocID="{579DCC04-3BE3-442E-9C27-96B52471D0D7}" presName="compNode" presStyleCnt="0"/>
      <dgm:spPr/>
    </dgm:pt>
    <dgm:pt modelId="{CAB9E53F-8819-483E-8904-D1B8DB59FEB4}" type="pres">
      <dgm:prSet presAssocID="{579DCC04-3BE3-442E-9C27-96B52471D0D7}" presName="iconBgRect" presStyleLbl="bgShp" presStyleIdx="3" presStyleCnt="4"/>
      <dgm:spPr/>
    </dgm:pt>
    <dgm:pt modelId="{20492958-C174-4AEF-9B1E-535D02C2EB4B}" type="pres">
      <dgm:prSet presAssocID="{579DCC04-3BE3-442E-9C27-96B52471D0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04160C65-C90B-465A-B237-22BE5936F68A}" type="pres">
      <dgm:prSet presAssocID="{579DCC04-3BE3-442E-9C27-96B52471D0D7}" presName="spaceRect" presStyleCnt="0"/>
      <dgm:spPr/>
    </dgm:pt>
    <dgm:pt modelId="{EF4B6E64-6886-4DD9-B782-DEF18313A955}" type="pres">
      <dgm:prSet presAssocID="{579DCC04-3BE3-442E-9C27-96B52471D0D7}" presName="textRect" presStyleLbl="revTx" presStyleIdx="3" presStyleCnt="4">
        <dgm:presLayoutVars>
          <dgm:chMax val="1"/>
          <dgm:chPref val="1"/>
        </dgm:presLayoutVars>
      </dgm:prSet>
      <dgm:spPr/>
    </dgm:pt>
  </dgm:ptLst>
  <dgm:cxnLst>
    <dgm:cxn modelId="{92461422-7164-46E9-8B04-A8FF53636A2D}" type="presOf" srcId="{39DF96C2-73CD-4102-BB7A-713285C5BF1B}" destId="{6D3582CA-8498-48B6-B43A-9C379000DAEB}" srcOrd="0" destOrd="0" presId="urn:microsoft.com/office/officeart/2018/2/layout/IconCircleList"/>
    <dgm:cxn modelId="{A22EEE3F-E9A7-4635-B3B4-BE173150CE4D}" type="presOf" srcId="{53208234-0C23-41CC-9239-1584FD9A5F9A}" destId="{F70EC6CB-A3F4-49AF-8398-9331DC1D3521}" srcOrd="0" destOrd="0" presId="urn:microsoft.com/office/officeart/2018/2/layout/IconCircleList"/>
    <dgm:cxn modelId="{26361463-F16B-4134-B252-BCDC6B161A25}" type="presOf" srcId="{FD0B727A-0124-4CB8-826D-3D9D196DBD89}" destId="{3A6473F0-7BE0-4675-8499-994BC0C0D14E}" srcOrd="0" destOrd="0" presId="urn:microsoft.com/office/officeart/2018/2/layout/IconCircleList"/>
    <dgm:cxn modelId="{02191164-7457-42C4-B5FE-63B228B5A5FF}" type="presOf" srcId="{CE1D7700-67F6-4FF2-A220-97D9CD64359F}" destId="{8DA0DB22-F43C-4551-8DD7-F7E8670FA973}" srcOrd="0" destOrd="0" presId="urn:microsoft.com/office/officeart/2018/2/layout/IconCircleList"/>
    <dgm:cxn modelId="{35070A65-2F2B-4EAB-B98E-122FC071C99B}" srcId="{39DF96C2-73CD-4102-BB7A-713285C5BF1B}" destId="{53208234-0C23-41CC-9239-1584FD9A5F9A}" srcOrd="0" destOrd="0" parTransId="{FF468CC4-BD0A-4211-8BA2-37B51B938646}" sibTransId="{6E97B3DE-313A-42AA-B1FA-3C826E7DA62C}"/>
    <dgm:cxn modelId="{C7CD6A50-E3CA-434E-8380-5C7847D6F2C7}" type="presOf" srcId="{A8E3755D-FCDD-498B-84A1-9E07066902F5}" destId="{A40985A0-FB33-48A4-BB27-D2969D1922B2}" srcOrd="0" destOrd="0" presId="urn:microsoft.com/office/officeart/2018/2/layout/IconCircleList"/>
    <dgm:cxn modelId="{49DFA98A-7E14-48C5-9830-AC2A2BB31540}" type="presOf" srcId="{579DCC04-3BE3-442E-9C27-96B52471D0D7}" destId="{EF4B6E64-6886-4DD9-B782-DEF18313A955}" srcOrd="0" destOrd="0" presId="urn:microsoft.com/office/officeart/2018/2/layout/IconCircleList"/>
    <dgm:cxn modelId="{5568FCA8-C4B4-4634-9D8F-C581E1D02BFE}" srcId="{39DF96C2-73CD-4102-BB7A-713285C5BF1B}" destId="{F8076652-8043-4FEC-B44F-24857E197EF7}" srcOrd="2" destOrd="0" parTransId="{A71EC36B-AA24-4E9E-BE45-E3CD6B8B3BE7}" sibTransId="{FD0B727A-0124-4CB8-826D-3D9D196DBD89}"/>
    <dgm:cxn modelId="{893F84AA-2F2A-48FC-A2A1-2C84EB9C47CC}" type="presOf" srcId="{F8076652-8043-4FEC-B44F-24857E197EF7}" destId="{643943FE-3167-48FF-8FD7-F716CC291CF2}" srcOrd="0" destOrd="0" presId="urn:microsoft.com/office/officeart/2018/2/layout/IconCircleList"/>
    <dgm:cxn modelId="{39137CBD-0820-4B75-9385-9429FA399EDA}" type="presOf" srcId="{6E97B3DE-313A-42AA-B1FA-3C826E7DA62C}" destId="{E7D4FE35-3914-4B20-93E0-A7CE43D95CB3}" srcOrd="0" destOrd="0" presId="urn:microsoft.com/office/officeart/2018/2/layout/IconCircleList"/>
    <dgm:cxn modelId="{173A44D6-E86D-4AB6-B6FB-6381EC72F1C3}" srcId="{39DF96C2-73CD-4102-BB7A-713285C5BF1B}" destId="{CE1D7700-67F6-4FF2-A220-97D9CD64359F}" srcOrd="1" destOrd="0" parTransId="{5887B8A9-FC4F-476F-B189-5E77B765AF66}" sibTransId="{A8E3755D-FCDD-498B-84A1-9E07066902F5}"/>
    <dgm:cxn modelId="{8F41DDE6-0120-4C49-BBB1-5770C5405102}" srcId="{39DF96C2-73CD-4102-BB7A-713285C5BF1B}" destId="{579DCC04-3BE3-442E-9C27-96B52471D0D7}" srcOrd="3" destOrd="0" parTransId="{022AD06F-5D11-45D1-BCE2-A8C20CBB3C5E}" sibTransId="{612318C6-0174-4F42-ABBB-2DA9F0FA7990}"/>
    <dgm:cxn modelId="{CC5328A6-A975-48C5-A154-02D87BC11BFB}" type="presParOf" srcId="{6D3582CA-8498-48B6-B43A-9C379000DAEB}" destId="{482FF1B5-3330-4DD6-B144-88AADECA0730}" srcOrd="0" destOrd="0" presId="urn:microsoft.com/office/officeart/2018/2/layout/IconCircleList"/>
    <dgm:cxn modelId="{99DABBEA-AC30-4060-95CC-738377710372}" type="presParOf" srcId="{482FF1B5-3330-4DD6-B144-88AADECA0730}" destId="{4ECEB98A-6906-431E-9B02-C1E047394D33}" srcOrd="0" destOrd="0" presId="urn:microsoft.com/office/officeart/2018/2/layout/IconCircleList"/>
    <dgm:cxn modelId="{38480C58-0E61-402F-87D8-6890D9EBAB3E}" type="presParOf" srcId="{4ECEB98A-6906-431E-9B02-C1E047394D33}" destId="{6D129E60-50B0-4812-89D6-838400850B6A}" srcOrd="0" destOrd="0" presId="urn:microsoft.com/office/officeart/2018/2/layout/IconCircleList"/>
    <dgm:cxn modelId="{7A158D61-B81C-4450-8B0F-8A7AA102BF42}" type="presParOf" srcId="{4ECEB98A-6906-431E-9B02-C1E047394D33}" destId="{ADB06163-560A-472A-A371-067EF05C5BF4}" srcOrd="1" destOrd="0" presId="urn:microsoft.com/office/officeart/2018/2/layout/IconCircleList"/>
    <dgm:cxn modelId="{AAFC041A-5B8A-498A-A074-AD4630E71975}" type="presParOf" srcId="{4ECEB98A-6906-431E-9B02-C1E047394D33}" destId="{0E33B894-6950-4ED0-BE97-026A587B7631}" srcOrd="2" destOrd="0" presId="urn:microsoft.com/office/officeart/2018/2/layout/IconCircleList"/>
    <dgm:cxn modelId="{930E2384-84C3-48BE-B6C7-8EFBB7C47696}" type="presParOf" srcId="{4ECEB98A-6906-431E-9B02-C1E047394D33}" destId="{F70EC6CB-A3F4-49AF-8398-9331DC1D3521}" srcOrd="3" destOrd="0" presId="urn:microsoft.com/office/officeart/2018/2/layout/IconCircleList"/>
    <dgm:cxn modelId="{8BEEFBD6-27EC-45FB-9B40-3264901BFBBF}" type="presParOf" srcId="{482FF1B5-3330-4DD6-B144-88AADECA0730}" destId="{E7D4FE35-3914-4B20-93E0-A7CE43D95CB3}" srcOrd="1" destOrd="0" presId="urn:microsoft.com/office/officeart/2018/2/layout/IconCircleList"/>
    <dgm:cxn modelId="{ACD80EA5-E350-4037-BADD-BA6C7ED11E1A}" type="presParOf" srcId="{482FF1B5-3330-4DD6-B144-88AADECA0730}" destId="{D214BDBC-C47F-460D-8193-38CD8B4DF7A6}" srcOrd="2" destOrd="0" presId="urn:microsoft.com/office/officeart/2018/2/layout/IconCircleList"/>
    <dgm:cxn modelId="{8F43EFCA-F460-4773-9E90-A2C901B3B71E}" type="presParOf" srcId="{D214BDBC-C47F-460D-8193-38CD8B4DF7A6}" destId="{A8E3281E-618B-4228-8391-3E3A64D6212B}" srcOrd="0" destOrd="0" presId="urn:microsoft.com/office/officeart/2018/2/layout/IconCircleList"/>
    <dgm:cxn modelId="{104E69D1-EB31-42A3-8794-42212E16B999}" type="presParOf" srcId="{D214BDBC-C47F-460D-8193-38CD8B4DF7A6}" destId="{C09B2F95-1B6A-45A7-AA01-A167A031A461}" srcOrd="1" destOrd="0" presId="urn:microsoft.com/office/officeart/2018/2/layout/IconCircleList"/>
    <dgm:cxn modelId="{66464975-DF04-44DB-941F-D842179D13A2}" type="presParOf" srcId="{D214BDBC-C47F-460D-8193-38CD8B4DF7A6}" destId="{9512214E-74AD-460C-B3C6-60128794B65A}" srcOrd="2" destOrd="0" presId="urn:microsoft.com/office/officeart/2018/2/layout/IconCircleList"/>
    <dgm:cxn modelId="{B91065AA-F813-4E91-BF1D-C3909007B44A}" type="presParOf" srcId="{D214BDBC-C47F-460D-8193-38CD8B4DF7A6}" destId="{8DA0DB22-F43C-4551-8DD7-F7E8670FA973}" srcOrd="3" destOrd="0" presId="urn:microsoft.com/office/officeart/2018/2/layout/IconCircleList"/>
    <dgm:cxn modelId="{90135E8A-CAE6-4F78-86C7-1380CA04433C}" type="presParOf" srcId="{482FF1B5-3330-4DD6-B144-88AADECA0730}" destId="{A40985A0-FB33-48A4-BB27-D2969D1922B2}" srcOrd="3" destOrd="0" presId="urn:microsoft.com/office/officeart/2018/2/layout/IconCircleList"/>
    <dgm:cxn modelId="{A8424786-E3D8-4CAC-A1EA-D33C20932748}" type="presParOf" srcId="{482FF1B5-3330-4DD6-B144-88AADECA0730}" destId="{CA0E452C-5A48-442F-8394-5D1303502D4B}" srcOrd="4" destOrd="0" presId="urn:microsoft.com/office/officeart/2018/2/layout/IconCircleList"/>
    <dgm:cxn modelId="{A4752DDD-7DD4-4FAC-8147-95AFAE243FB1}" type="presParOf" srcId="{CA0E452C-5A48-442F-8394-5D1303502D4B}" destId="{47FA4439-B22D-450E-B4A7-843F399E216A}" srcOrd="0" destOrd="0" presId="urn:microsoft.com/office/officeart/2018/2/layout/IconCircleList"/>
    <dgm:cxn modelId="{EF20A1C3-6388-4A9D-ADA1-39F72AD747B5}" type="presParOf" srcId="{CA0E452C-5A48-442F-8394-5D1303502D4B}" destId="{98D3920A-513F-43BD-AB1F-C83706AA529A}" srcOrd="1" destOrd="0" presId="urn:microsoft.com/office/officeart/2018/2/layout/IconCircleList"/>
    <dgm:cxn modelId="{6B769DAC-363D-467A-BA6C-D1A38AA00300}" type="presParOf" srcId="{CA0E452C-5A48-442F-8394-5D1303502D4B}" destId="{BB1D34B3-6347-4CA4-8F76-E30A6DB1523D}" srcOrd="2" destOrd="0" presId="urn:microsoft.com/office/officeart/2018/2/layout/IconCircleList"/>
    <dgm:cxn modelId="{2090B694-C0A8-4F1B-AA94-80FE46E52C8A}" type="presParOf" srcId="{CA0E452C-5A48-442F-8394-5D1303502D4B}" destId="{643943FE-3167-48FF-8FD7-F716CC291CF2}" srcOrd="3" destOrd="0" presId="urn:microsoft.com/office/officeart/2018/2/layout/IconCircleList"/>
    <dgm:cxn modelId="{C2D572C0-A000-4A58-BEB0-1728C50042AB}" type="presParOf" srcId="{482FF1B5-3330-4DD6-B144-88AADECA0730}" destId="{3A6473F0-7BE0-4675-8499-994BC0C0D14E}" srcOrd="5" destOrd="0" presId="urn:microsoft.com/office/officeart/2018/2/layout/IconCircleList"/>
    <dgm:cxn modelId="{0360EE37-C2A9-4ABA-826D-59664C5085D7}" type="presParOf" srcId="{482FF1B5-3330-4DD6-B144-88AADECA0730}" destId="{501A464B-BAC5-4534-9AAB-58E8DF6264D6}" srcOrd="6" destOrd="0" presId="urn:microsoft.com/office/officeart/2018/2/layout/IconCircleList"/>
    <dgm:cxn modelId="{FF34BFE4-8012-409B-B014-E1790D955881}" type="presParOf" srcId="{501A464B-BAC5-4534-9AAB-58E8DF6264D6}" destId="{CAB9E53F-8819-483E-8904-D1B8DB59FEB4}" srcOrd="0" destOrd="0" presId="urn:microsoft.com/office/officeart/2018/2/layout/IconCircleList"/>
    <dgm:cxn modelId="{7C54A2CB-BEAF-425A-AC38-0580887A5593}" type="presParOf" srcId="{501A464B-BAC5-4534-9AAB-58E8DF6264D6}" destId="{20492958-C174-4AEF-9B1E-535D02C2EB4B}" srcOrd="1" destOrd="0" presId="urn:microsoft.com/office/officeart/2018/2/layout/IconCircleList"/>
    <dgm:cxn modelId="{45984EDF-00B2-4973-9E9E-5298E2BBBDFB}" type="presParOf" srcId="{501A464B-BAC5-4534-9AAB-58E8DF6264D6}" destId="{04160C65-C90B-465A-B237-22BE5936F68A}" srcOrd="2" destOrd="0" presId="urn:microsoft.com/office/officeart/2018/2/layout/IconCircleList"/>
    <dgm:cxn modelId="{CC0CD4F2-9FC5-453D-B63B-BC7407647D0C}" type="presParOf" srcId="{501A464B-BAC5-4534-9AAB-58E8DF6264D6}" destId="{EF4B6E64-6886-4DD9-B782-DEF18313A9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4BE0D-8AAD-3048-988A-D375E2FB506A}">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0F46D-F43B-114C-B36E-C164DC753571}">
      <dsp:nvSpPr>
        <dsp:cNvPr id="0" name=""/>
        <dsp:cNvSpPr/>
      </dsp:nvSpPr>
      <dsp:spPr>
        <a:xfrm>
          <a:off x="0" y="0"/>
          <a:ext cx="10515600"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 user can specify whether a custodian should preserve, distribute, or destroy his or her digital assets.</a:t>
          </a:r>
          <a:br>
            <a:rPr lang="en-US" sz="1900" kern="1200" dirty="0"/>
          </a:br>
          <a:endParaRPr lang="en-US" sz="1900" kern="1200" dirty="0"/>
        </a:p>
      </dsp:txBody>
      <dsp:txXfrm>
        <a:off x="0" y="0"/>
        <a:ext cx="10515600" cy="936228"/>
      </dsp:txXfrm>
    </dsp:sp>
    <dsp:sp modelId="{B54AAD1B-4B79-024D-84FF-2F871BF55CF6}">
      <dsp:nvSpPr>
        <dsp:cNvPr id="0" name=""/>
        <dsp:cNvSpPr/>
      </dsp:nvSpPr>
      <dsp:spPr>
        <a:xfrm>
          <a:off x="0" y="93622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5DF70-0B2A-0448-B913-8DDE6EAC5C96}">
      <dsp:nvSpPr>
        <dsp:cNvPr id="0" name=""/>
        <dsp:cNvSpPr/>
      </dsp:nvSpPr>
      <dsp:spPr>
        <a:xfrm>
          <a:off x="0" y="936228"/>
          <a:ext cx="10515600"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How the user indicates his or her directions for digital assets depends on whether the custodian provides an online tool for access to the assets. </a:t>
          </a:r>
          <a:br>
            <a:rPr lang="en-US" sz="1900" kern="1200" dirty="0"/>
          </a:br>
          <a:endParaRPr lang="en-US" sz="1900" kern="1200" dirty="0"/>
        </a:p>
      </dsp:txBody>
      <dsp:txXfrm>
        <a:off x="0" y="936228"/>
        <a:ext cx="10515600" cy="936228"/>
      </dsp:txXfrm>
    </dsp:sp>
    <dsp:sp modelId="{F0C18FE4-B8A7-7B4F-B531-8217D40C8CAC}">
      <dsp:nvSpPr>
        <dsp:cNvPr id="0" name=""/>
        <dsp:cNvSpPr/>
      </dsp:nvSpPr>
      <dsp:spPr>
        <a:xfrm>
          <a:off x="0" y="18724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35C8E-98C3-B043-AC7A-7D4771E349F9}">
      <dsp:nvSpPr>
        <dsp:cNvPr id="0" name=""/>
        <dsp:cNvSpPr/>
      </dsp:nvSpPr>
      <dsp:spPr>
        <a:xfrm>
          <a:off x="0" y="1872456"/>
          <a:ext cx="10515600"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the custodian provides an online tool, the Act makes the user’s online instructions via the online tool legally enforceable. </a:t>
          </a:r>
          <a:br>
            <a:rPr lang="en-US" sz="1900" kern="1200" dirty="0"/>
          </a:br>
          <a:endParaRPr lang="en-US" sz="1900" kern="1200" dirty="0"/>
        </a:p>
      </dsp:txBody>
      <dsp:txXfrm>
        <a:off x="0" y="1872456"/>
        <a:ext cx="10515600" cy="936228"/>
      </dsp:txXfrm>
    </dsp:sp>
    <dsp:sp modelId="{4B222518-5D4A-3745-BE74-67F8B7034C7E}">
      <dsp:nvSpPr>
        <dsp:cNvPr id="0" name=""/>
        <dsp:cNvSpPr/>
      </dsp:nvSpPr>
      <dsp:spPr>
        <a:xfrm>
          <a:off x="0" y="280868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A7886-1D15-094F-B1F5-A157861ED0E1}">
      <dsp:nvSpPr>
        <dsp:cNvPr id="0" name=""/>
        <dsp:cNvSpPr/>
      </dsp:nvSpPr>
      <dsp:spPr>
        <a:xfrm>
          <a:off x="0" y="2808684"/>
          <a:ext cx="10515600"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the custodian does not provide an online tool or if the user declines to use the tool, the user may give legally enforceable directions for the preservation, distribution, or destruction of digital assets in a will, power of attorney, or other record. </a:t>
          </a:r>
        </a:p>
      </dsp:txBody>
      <dsp:txXfrm>
        <a:off x="0" y="2808684"/>
        <a:ext cx="10515600" cy="93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F374D-39F9-4044-9F84-1FBD6222782E}">
      <dsp:nvSpPr>
        <dsp:cNvPr id="0" name=""/>
        <dsp:cNvSpPr/>
      </dsp:nvSpPr>
      <dsp:spPr>
        <a:xfrm>
          <a:off x="0" y="4078"/>
          <a:ext cx="10515600" cy="120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If the user has not provided any direction, the custodian’s terms of service for the user’s account determine whether the fiduciary may access the digital assets. </a:t>
          </a:r>
        </a:p>
      </dsp:txBody>
      <dsp:txXfrm>
        <a:off x="58742" y="62820"/>
        <a:ext cx="10398116" cy="1085861"/>
      </dsp:txXfrm>
    </dsp:sp>
    <dsp:sp modelId="{AA74CBA7-84F1-6440-A8D5-A7F10CD5341D}">
      <dsp:nvSpPr>
        <dsp:cNvPr id="0" name=""/>
        <dsp:cNvSpPr/>
      </dsp:nvSpPr>
      <dsp:spPr>
        <a:xfrm>
          <a:off x="0" y="1270783"/>
          <a:ext cx="10515600" cy="120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When disclosing a user’s digital assets, the custodian has the discretion to grant the fiduciary full or partial access to the user’s account, as long as the access allows the fiduciary to perform his or her required tasks.</a:t>
          </a:r>
        </a:p>
      </dsp:txBody>
      <dsp:txXfrm>
        <a:off x="58742" y="1329525"/>
        <a:ext cx="10398116" cy="1085861"/>
      </dsp:txXfrm>
    </dsp:sp>
    <dsp:sp modelId="{8BEB87FD-4456-3448-A047-A08428DF8DCE}">
      <dsp:nvSpPr>
        <dsp:cNvPr id="0" name=""/>
        <dsp:cNvSpPr/>
      </dsp:nvSpPr>
      <dsp:spPr>
        <a:xfrm>
          <a:off x="0" y="2537489"/>
          <a:ext cx="10515600" cy="120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The custodian may provide the fiduciary with a copy in a record of the digital assets that the user could have accessed had he or she been alive or had full capacity at that time.</a:t>
          </a:r>
        </a:p>
      </dsp:txBody>
      <dsp:txXfrm>
        <a:off x="58742" y="2596231"/>
        <a:ext cx="10398116" cy="1085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14EC3-7001-9043-A6DC-8D14930EE4FB}">
      <dsp:nvSpPr>
        <dsp:cNvPr id="0" name=""/>
        <dsp:cNvSpPr/>
      </dsp:nvSpPr>
      <dsp:spPr>
        <a:xfrm>
          <a:off x="0" y="19918"/>
          <a:ext cx="10515600" cy="18050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A custodian who complies with a fiduciary’s request for access is immune from liability.</a:t>
          </a:r>
        </a:p>
      </dsp:txBody>
      <dsp:txXfrm>
        <a:off x="88114" y="108032"/>
        <a:ext cx="10339372" cy="1628789"/>
      </dsp:txXfrm>
    </dsp:sp>
    <dsp:sp modelId="{ED9FF19F-8D24-2746-B866-EC9F420EF639}">
      <dsp:nvSpPr>
        <dsp:cNvPr id="0" name=""/>
        <dsp:cNvSpPr/>
      </dsp:nvSpPr>
      <dsp:spPr>
        <a:xfrm>
          <a:off x="0" y="1919976"/>
          <a:ext cx="10515600" cy="18050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Remember: </a:t>
          </a:r>
          <a:r>
            <a:rPr lang="en-US" sz="3300" i="1" kern="1200" dirty="0">
              <a:solidFill>
                <a:schemeClr val="tx1"/>
              </a:solidFill>
            </a:rPr>
            <a:t>Just because a fiduciary has access to digital assets doesn’t mean the fiduciary owns the assets or may engage in transactions with the assets!</a:t>
          </a:r>
          <a:endParaRPr lang="en-US" sz="3300" kern="1200" dirty="0">
            <a:solidFill>
              <a:schemeClr val="tx1"/>
            </a:solidFill>
          </a:endParaRPr>
        </a:p>
      </dsp:txBody>
      <dsp:txXfrm>
        <a:off x="88114" y="2008090"/>
        <a:ext cx="10339372" cy="1628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10D5B-00BC-4111-9FF0-8C1C68FF7227}">
      <dsp:nvSpPr>
        <dsp:cNvPr id="0" name=""/>
        <dsp:cNvSpPr/>
      </dsp:nvSpPr>
      <dsp:spPr>
        <a:xfrm>
          <a:off x="0" y="457"/>
          <a:ext cx="10515600" cy="1069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6632A-BCBB-4EAC-AD01-6A3EB1F8EB45}">
      <dsp:nvSpPr>
        <dsp:cNvPr id="0" name=""/>
        <dsp:cNvSpPr/>
      </dsp:nvSpPr>
      <dsp:spPr>
        <a:xfrm>
          <a:off x="323588" y="241142"/>
          <a:ext cx="588342" cy="588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2488D-2E53-4E13-BB8E-DBB9ED8B359D}">
      <dsp:nvSpPr>
        <dsp:cNvPr id="0" name=""/>
        <dsp:cNvSpPr/>
      </dsp:nvSpPr>
      <dsp:spPr>
        <a:xfrm>
          <a:off x="1235519" y="457"/>
          <a:ext cx="9280080" cy="106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1" tIns="113211" rIns="113211" bIns="113211" numCol="1" spcCol="1270" anchor="ctr" anchorCtr="0">
          <a:noAutofit/>
        </a:bodyPr>
        <a:lstStyle/>
        <a:p>
          <a:pPr marL="0" lvl="0" indent="0" algn="l" defTabSz="1111250">
            <a:lnSpc>
              <a:spcPct val="90000"/>
            </a:lnSpc>
            <a:spcBef>
              <a:spcPct val="0"/>
            </a:spcBef>
            <a:spcAft>
              <a:spcPct val="35000"/>
            </a:spcAft>
            <a:buNone/>
          </a:pPr>
          <a:r>
            <a:rPr lang="en-US" sz="2500" kern="1200" dirty="0"/>
            <a:t>2014 global survey by McAfee: average person has digital assets worth $35,000.</a:t>
          </a:r>
        </a:p>
      </dsp:txBody>
      <dsp:txXfrm>
        <a:off x="1235519" y="457"/>
        <a:ext cx="9280080" cy="1069713"/>
      </dsp:txXfrm>
    </dsp:sp>
    <dsp:sp modelId="{1D46C216-F9E7-4346-AB2A-8421009ABD10}">
      <dsp:nvSpPr>
        <dsp:cNvPr id="0" name=""/>
        <dsp:cNvSpPr/>
      </dsp:nvSpPr>
      <dsp:spPr>
        <a:xfrm>
          <a:off x="0" y="1337599"/>
          <a:ext cx="10515600" cy="1069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C3818-06D2-4EE4-853B-7BC8F5EB91DF}">
      <dsp:nvSpPr>
        <dsp:cNvPr id="0" name=""/>
        <dsp:cNvSpPr/>
      </dsp:nvSpPr>
      <dsp:spPr>
        <a:xfrm>
          <a:off x="323588" y="1578284"/>
          <a:ext cx="588342" cy="588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E10F2-F54F-43B3-9138-127FB03FEAB5}">
      <dsp:nvSpPr>
        <dsp:cNvPr id="0" name=""/>
        <dsp:cNvSpPr/>
      </dsp:nvSpPr>
      <dsp:spPr>
        <a:xfrm>
          <a:off x="1235519" y="1337599"/>
          <a:ext cx="9280080" cy="106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1" tIns="113211" rIns="113211" bIns="113211" numCol="1" spcCol="1270" anchor="ctr" anchorCtr="0">
          <a:noAutofit/>
        </a:bodyPr>
        <a:lstStyle/>
        <a:p>
          <a:pPr marL="0" lvl="0" indent="0" algn="l" defTabSz="1111250">
            <a:lnSpc>
              <a:spcPct val="90000"/>
            </a:lnSpc>
            <a:spcBef>
              <a:spcPct val="0"/>
            </a:spcBef>
            <a:spcAft>
              <a:spcPct val="35000"/>
            </a:spcAft>
            <a:buNone/>
          </a:pPr>
          <a:r>
            <a:rPr lang="en-US" sz="2500" kern="1200" dirty="0"/>
            <a:t>Growth of digital assets has outpaced state and federal law governing such assets.</a:t>
          </a:r>
        </a:p>
      </dsp:txBody>
      <dsp:txXfrm>
        <a:off x="1235519" y="1337599"/>
        <a:ext cx="9280080" cy="1069713"/>
      </dsp:txXfrm>
    </dsp:sp>
    <dsp:sp modelId="{EF3BA3BE-F256-45B4-8D0C-CD5DAAE68C53}">
      <dsp:nvSpPr>
        <dsp:cNvPr id="0" name=""/>
        <dsp:cNvSpPr/>
      </dsp:nvSpPr>
      <dsp:spPr>
        <a:xfrm>
          <a:off x="0" y="2674741"/>
          <a:ext cx="10515600" cy="10697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91981-EF7C-4C94-A349-E68DF3B55411}">
      <dsp:nvSpPr>
        <dsp:cNvPr id="0" name=""/>
        <dsp:cNvSpPr/>
      </dsp:nvSpPr>
      <dsp:spPr>
        <a:xfrm>
          <a:off x="323588" y="2915426"/>
          <a:ext cx="588342" cy="588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CE778-CCDE-4878-86C8-CF4239870460}">
      <dsp:nvSpPr>
        <dsp:cNvPr id="0" name=""/>
        <dsp:cNvSpPr/>
      </dsp:nvSpPr>
      <dsp:spPr>
        <a:xfrm>
          <a:off x="1235519" y="2674741"/>
          <a:ext cx="9280080" cy="106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11" tIns="113211" rIns="113211" bIns="113211" numCol="1" spcCol="1270" anchor="ctr" anchorCtr="0">
          <a:noAutofit/>
        </a:bodyPr>
        <a:lstStyle/>
        <a:p>
          <a:pPr marL="0" lvl="0" indent="0" algn="l" defTabSz="1111250">
            <a:lnSpc>
              <a:spcPct val="90000"/>
            </a:lnSpc>
            <a:spcBef>
              <a:spcPct val="0"/>
            </a:spcBef>
            <a:spcAft>
              <a:spcPct val="35000"/>
            </a:spcAft>
            <a:buNone/>
          </a:pPr>
          <a:r>
            <a:rPr lang="en-US" sz="2500" kern="1200" dirty="0"/>
            <a:t>Many TOSAs do not contemplate that death or incapacity may prevent access to digital assets.</a:t>
          </a:r>
        </a:p>
      </dsp:txBody>
      <dsp:txXfrm>
        <a:off x="1235519" y="2674741"/>
        <a:ext cx="9280080" cy="1069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F5FE3-87F8-2946-8D49-B87E46B559A5}">
      <dsp:nvSpPr>
        <dsp:cNvPr id="0" name=""/>
        <dsp:cNvSpPr/>
      </dsp:nvSpPr>
      <dsp:spPr>
        <a:xfrm>
          <a:off x="0" y="45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3E8CA-AAD3-0942-A84C-E389D11C32B4}">
      <dsp:nvSpPr>
        <dsp:cNvPr id="0" name=""/>
        <dsp:cNvSpPr/>
      </dsp:nvSpPr>
      <dsp:spPr>
        <a:xfrm>
          <a:off x="0" y="457"/>
          <a:ext cx="10515600"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The Act fills in the missing and gray areas in existing banking, contract, criminal, and other laws applicable to fiduciaries. </a:t>
          </a:r>
          <a:endParaRPr lang="en-US" sz="2100" kern="1200" dirty="0"/>
        </a:p>
      </dsp:txBody>
      <dsp:txXfrm>
        <a:off x="0" y="457"/>
        <a:ext cx="10515600" cy="748799"/>
      </dsp:txXfrm>
    </dsp:sp>
    <dsp:sp modelId="{118C1CD2-9768-0546-A79E-7072F15A5698}">
      <dsp:nvSpPr>
        <dsp:cNvPr id="0" name=""/>
        <dsp:cNvSpPr/>
      </dsp:nvSpPr>
      <dsp:spPr>
        <a:xfrm>
          <a:off x="0" y="7492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BBEBD-9235-C04D-8B05-FF14FBCCBEA7}">
      <dsp:nvSpPr>
        <dsp:cNvPr id="0" name=""/>
        <dsp:cNvSpPr/>
      </dsp:nvSpPr>
      <dsp:spPr>
        <a:xfrm>
          <a:off x="0" y="749256"/>
          <a:ext cx="10515600"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The Act provides legal authority for fiduciaries to manage digital assets in accordance with users’ estate plans.</a:t>
          </a:r>
          <a:endParaRPr lang="en-US" sz="2100" kern="1200" dirty="0"/>
        </a:p>
      </dsp:txBody>
      <dsp:txXfrm>
        <a:off x="0" y="749256"/>
        <a:ext cx="10515600" cy="748799"/>
      </dsp:txXfrm>
    </dsp:sp>
    <dsp:sp modelId="{602F1294-D929-7042-B70A-DB656F09FFE8}">
      <dsp:nvSpPr>
        <dsp:cNvPr id="0" name=""/>
        <dsp:cNvSpPr/>
      </dsp:nvSpPr>
      <dsp:spPr>
        <a:xfrm>
          <a:off x="0" y="14980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765BC-F4F5-4243-822F-388FA90D6F74}">
      <dsp:nvSpPr>
        <dsp:cNvPr id="0" name=""/>
        <dsp:cNvSpPr/>
      </dsp:nvSpPr>
      <dsp:spPr>
        <a:xfrm>
          <a:off x="0" y="1498056"/>
          <a:ext cx="10515600"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The Act addresses access for personal representatives, guardians, conservators, agents under powers of attorney, and trustees. </a:t>
          </a:r>
          <a:endParaRPr lang="en-US" sz="2100" kern="1200" dirty="0"/>
        </a:p>
      </dsp:txBody>
      <dsp:txXfrm>
        <a:off x="0" y="1498056"/>
        <a:ext cx="10515600" cy="748799"/>
      </dsp:txXfrm>
    </dsp:sp>
    <dsp:sp modelId="{C0554002-E499-3548-B53B-858016105583}">
      <dsp:nvSpPr>
        <dsp:cNvPr id="0" name=""/>
        <dsp:cNvSpPr/>
      </dsp:nvSpPr>
      <dsp:spPr>
        <a:xfrm>
          <a:off x="0" y="22468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14654-BC47-B34C-9B42-413FA99B36FF}">
      <dsp:nvSpPr>
        <dsp:cNvPr id="0" name=""/>
        <dsp:cNvSpPr/>
      </dsp:nvSpPr>
      <dsp:spPr>
        <a:xfrm>
          <a:off x="0" y="2246856"/>
          <a:ext cx="10515600"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The user can specify whether the custodian should preserve, distribute, or destroy his or her assets.</a:t>
          </a:r>
          <a:endParaRPr lang="en-US" sz="2100" kern="1200" dirty="0"/>
        </a:p>
      </dsp:txBody>
      <dsp:txXfrm>
        <a:off x="0" y="2246856"/>
        <a:ext cx="10515600" cy="748799"/>
      </dsp:txXfrm>
    </dsp:sp>
    <dsp:sp modelId="{7ACB1544-8FFF-9842-AF53-5A4D41A006CF}">
      <dsp:nvSpPr>
        <dsp:cNvPr id="0" name=""/>
        <dsp:cNvSpPr/>
      </dsp:nvSpPr>
      <dsp:spPr>
        <a:xfrm>
          <a:off x="0" y="29956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9DC3F-BA09-E146-AA56-CF68CEFE7C46}">
      <dsp:nvSpPr>
        <dsp:cNvPr id="0" name=""/>
        <dsp:cNvSpPr/>
      </dsp:nvSpPr>
      <dsp:spPr>
        <a:xfrm>
          <a:off x="0" y="2995656"/>
          <a:ext cx="10515600"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How the user indicates his or her directions depends on whether the custodian provides an online tool.</a:t>
          </a:r>
          <a:endParaRPr lang="en-US" sz="2100" kern="1200" dirty="0"/>
        </a:p>
      </dsp:txBody>
      <dsp:txXfrm>
        <a:off x="0" y="2995656"/>
        <a:ext cx="10515600" cy="748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29E60-50B0-4812-89D6-838400850B6A}">
      <dsp:nvSpPr>
        <dsp:cNvPr id="0" name=""/>
        <dsp:cNvSpPr/>
      </dsp:nvSpPr>
      <dsp:spPr>
        <a:xfrm>
          <a:off x="212335" y="21822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06163-560A-472A-A371-067EF05C5BF4}">
      <dsp:nvSpPr>
        <dsp:cNvPr id="0" name=""/>
        <dsp:cNvSpPr/>
      </dsp:nvSpPr>
      <dsp:spPr>
        <a:xfrm>
          <a:off x="492877" y="49876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EC6CB-A3F4-49AF-8398-9331DC1D3521}">
      <dsp:nvSpPr>
        <dsp:cNvPr id="0" name=""/>
        <dsp:cNvSpPr/>
      </dsp:nvSpPr>
      <dsp:spPr>
        <a:xfrm>
          <a:off x="1834517" y="21822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The Act gives the custodian the discretion to grant full or partial access to a user’s account.</a:t>
          </a:r>
        </a:p>
      </dsp:txBody>
      <dsp:txXfrm>
        <a:off x="1834517" y="218223"/>
        <a:ext cx="3148942" cy="1335915"/>
      </dsp:txXfrm>
    </dsp:sp>
    <dsp:sp modelId="{A8E3281E-618B-4228-8391-3E3A64D6212B}">
      <dsp:nvSpPr>
        <dsp:cNvPr id="0" name=""/>
        <dsp:cNvSpPr/>
      </dsp:nvSpPr>
      <dsp:spPr>
        <a:xfrm>
          <a:off x="5532139" y="21822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B2F95-1B6A-45A7-AA01-A167A031A461}">
      <dsp:nvSpPr>
        <dsp:cNvPr id="0" name=""/>
        <dsp:cNvSpPr/>
      </dsp:nvSpPr>
      <dsp:spPr>
        <a:xfrm>
          <a:off x="5812681" y="498765"/>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A0DB22-F43C-4551-8DD7-F7E8670FA973}">
      <dsp:nvSpPr>
        <dsp:cNvPr id="0" name=""/>
        <dsp:cNvSpPr/>
      </dsp:nvSpPr>
      <dsp:spPr>
        <a:xfrm>
          <a:off x="7154322" y="21822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The Act contemplates that custodians have different business models and methods for disclosure.</a:t>
          </a:r>
        </a:p>
      </dsp:txBody>
      <dsp:txXfrm>
        <a:off x="7154322" y="218223"/>
        <a:ext cx="3148942" cy="1335915"/>
      </dsp:txXfrm>
    </dsp:sp>
    <dsp:sp modelId="{47FA4439-B22D-450E-B4A7-843F399E216A}">
      <dsp:nvSpPr>
        <dsp:cNvPr id="0" name=""/>
        <dsp:cNvSpPr/>
      </dsp:nvSpPr>
      <dsp:spPr>
        <a:xfrm>
          <a:off x="212335" y="219077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3920A-513F-43BD-AB1F-C83706AA529A}">
      <dsp:nvSpPr>
        <dsp:cNvPr id="0" name=""/>
        <dsp:cNvSpPr/>
      </dsp:nvSpPr>
      <dsp:spPr>
        <a:xfrm>
          <a:off x="492877" y="2471315"/>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943FE-3167-48FF-8FD7-F716CC291CF2}">
      <dsp:nvSpPr>
        <dsp:cNvPr id="0" name=""/>
        <dsp:cNvSpPr/>
      </dsp:nvSpPr>
      <dsp:spPr>
        <a:xfrm>
          <a:off x="1834517" y="219077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Custodians who comply with the Act and a fiduciary’s request for access within sixty days are immune from liability.</a:t>
          </a:r>
        </a:p>
      </dsp:txBody>
      <dsp:txXfrm>
        <a:off x="1834517" y="2190773"/>
        <a:ext cx="3148942" cy="1335915"/>
      </dsp:txXfrm>
    </dsp:sp>
    <dsp:sp modelId="{CAB9E53F-8819-483E-8904-D1B8DB59FEB4}">
      <dsp:nvSpPr>
        <dsp:cNvPr id="0" name=""/>
        <dsp:cNvSpPr/>
      </dsp:nvSpPr>
      <dsp:spPr>
        <a:xfrm>
          <a:off x="5532139" y="219077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92958-C174-4AEF-9B1E-535D02C2EB4B}">
      <dsp:nvSpPr>
        <dsp:cNvPr id="0" name=""/>
        <dsp:cNvSpPr/>
      </dsp:nvSpPr>
      <dsp:spPr>
        <a:xfrm>
          <a:off x="5812681" y="2471315"/>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B6E64-6886-4DD9-B782-DEF18313A955}">
      <dsp:nvSpPr>
        <dsp:cNvPr id="0" name=""/>
        <dsp:cNvSpPr/>
      </dsp:nvSpPr>
      <dsp:spPr>
        <a:xfrm>
          <a:off x="7154322" y="219077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Just because a fiduciary has access to a digital asset does not mean the fiduciary owns the assets or may engage in transactions with the assets. </a:t>
          </a:r>
        </a:p>
      </dsp:txBody>
      <dsp:txXfrm>
        <a:off x="7154322" y="2190773"/>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9/7/2023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dirty="0"/>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title"/>
          </p:nvPr>
        </p:nvSpPr>
        <p:spPr>
          <a:xfrm>
            <a:off x="4657724" y="2809875"/>
            <a:ext cx="6696075" cy="1909763"/>
          </a:xfrm>
        </p:spPr>
        <p:txBody>
          <a:bodyPr anchor="b">
            <a:normAutofit/>
          </a:bodyPr>
          <a:lstStyle/>
          <a:p>
            <a:r>
              <a:rPr lang="en-US" dirty="0"/>
              <a:t>The RUFADAA Triangle: </a:t>
            </a:r>
            <a:br>
              <a:rPr lang="en-US" dirty="0"/>
            </a:br>
            <a:r>
              <a:rPr lang="en-US" cap="none" dirty="0"/>
              <a:t>Navigating Digital Assets Under The Revised Uniform Fiduciary Access To Digital Assets Act</a:t>
            </a:r>
            <a:endParaRPr lang="en-US"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4657725" y="5028803"/>
            <a:ext cx="6696074" cy="365125"/>
          </a:xfrm>
        </p:spPr>
        <p:txBody>
          <a:bodyPr anchor="b">
            <a:normAutofit/>
          </a:bodyPr>
          <a:lstStyle/>
          <a:p>
            <a:r>
              <a:rPr lang="en-US" dirty="0"/>
              <a:t>M.R. Litman  |  Virginia Estate &amp; Trust Law</a:t>
            </a:r>
          </a:p>
        </p:txBody>
      </p:sp>
      <p:sp>
        <p:nvSpPr>
          <p:cNvPr id="12" name="Slide Number Placeholder 5">
            <a:extLst>
              <a:ext uri="{FF2B5EF4-FFF2-40B4-BE49-F238E27FC236}">
                <a16:creationId xmlns:a16="http://schemas.microsoft.com/office/drawing/2014/main" id="{A286538D-1373-5C8C-B4B3-048084DA4CB6}"/>
              </a:ext>
            </a:extLst>
          </p:cNvPr>
          <p:cNvSpPr>
            <a:spLocks noGrp="1"/>
          </p:cNvSpPr>
          <p:nvPr>
            <p:ph type="sldNum" sz="quarter" idx="12"/>
          </p:nvPr>
        </p:nvSpPr>
        <p:spPr>
          <a:xfrm>
            <a:off x="9658350" y="6356350"/>
            <a:ext cx="1695450" cy="365125"/>
          </a:xfrm>
        </p:spPr>
        <p:txBody>
          <a:bodyPr/>
          <a:lstStyle/>
          <a:p>
            <a:pPr>
              <a:spcAft>
                <a:spcPts val="600"/>
              </a:spcAft>
            </a:pPr>
            <a:fld id="{A49DFD55-3C28-40EF-9E31-A92D2E4017FF}" type="slidenum">
              <a:rPr lang="en-US" smtClean="0"/>
              <a:pPr>
                <a:spcAft>
                  <a:spcPts val="600"/>
                </a:spcAft>
              </a:pPr>
              <a:t>1</a:t>
            </a:fld>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8D30-3A49-B99F-F590-2AC207A9270C}"/>
              </a:ext>
            </a:extLst>
          </p:cNvPr>
          <p:cNvSpPr>
            <a:spLocks noGrp="1"/>
          </p:cNvSpPr>
          <p:nvPr>
            <p:ph type="title"/>
          </p:nvPr>
        </p:nvSpPr>
        <p:spPr/>
        <p:txBody>
          <a:bodyPr>
            <a:normAutofit/>
          </a:bodyPr>
          <a:lstStyle/>
          <a:p>
            <a:r>
              <a:rPr lang="en-US" sz="3600" dirty="0"/>
              <a:t>What Does the Act Do?</a:t>
            </a:r>
          </a:p>
        </p:txBody>
      </p:sp>
      <p:sp>
        <p:nvSpPr>
          <p:cNvPr id="6" name="Slide Number Placeholder 5">
            <a:extLst>
              <a:ext uri="{FF2B5EF4-FFF2-40B4-BE49-F238E27FC236}">
                <a16:creationId xmlns:a16="http://schemas.microsoft.com/office/drawing/2014/main" id="{7996B1B9-CE79-E933-43F7-B1DFB8E9244A}"/>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7" name="TextBox 6">
            <a:extLst>
              <a:ext uri="{FF2B5EF4-FFF2-40B4-BE49-F238E27FC236}">
                <a16:creationId xmlns:a16="http://schemas.microsoft.com/office/drawing/2014/main" id="{E72B5BB8-2D80-FE27-AAC8-3CC58FAC525E}"/>
              </a:ext>
            </a:extLst>
          </p:cNvPr>
          <p:cNvSpPr txBox="1"/>
          <p:nvPr/>
        </p:nvSpPr>
        <p:spPr>
          <a:xfrm>
            <a:off x="685800" y="1690688"/>
            <a:ext cx="10972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Act </a:t>
            </a:r>
            <a:r>
              <a:rPr lang="en-US" sz="2400" b="1" dirty="0"/>
              <a:t>modernizes</a:t>
            </a:r>
            <a:r>
              <a:rPr lang="en-US" sz="2400" dirty="0"/>
              <a:t> fiduciary law in the age of the internet, working with Virginia’s existing laws on probate, guardianship, conservatorship, trusts, and powers of attorney.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Act </a:t>
            </a:r>
            <a:r>
              <a:rPr lang="en-US" sz="2400" b="1" dirty="0"/>
              <a:t>does not </a:t>
            </a:r>
            <a:r>
              <a:rPr lang="en-US" sz="2400" dirty="0"/>
              <a:t>change other laws applicable to fiduciaries.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Act provides </a:t>
            </a:r>
            <a:r>
              <a:rPr lang="en-US" sz="2400" b="1" dirty="0"/>
              <a:t>legal authority for fiduciaries </a:t>
            </a:r>
            <a:r>
              <a:rPr lang="en-US" sz="2400" dirty="0"/>
              <a:t>to manage </a:t>
            </a:r>
            <a:r>
              <a:rPr lang="en-US" sz="2400" b="1" u="sng" dirty="0"/>
              <a:t>digital assets</a:t>
            </a:r>
            <a:r>
              <a:rPr lang="en-US" sz="2400" dirty="0"/>
              <a:t> in accordance with users’ estate plans, while protecting users’ private communications from unintended disclosure. </a:t>
            </a:r>
          </a:p>
        </p:txBody>
      </p:sp>
    </p:spTree>
    <p:extLst>
      <p:ext uri="{BB962C8B-B14F-4D97-AF65-F5344CB8AC3E}">
        <p14:creationId xmlns:p14="http://schemas.microsoft.com/office/powerpoint/2010/main" val="23648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232B-B6BA-918D-FBF4-0D9940F757F6}"/>
              </a:ext>
            </a:extLst>
          </p:cNvPr>
          <p:cNvSpPr>
            <a:spLocks noGrp="1"/>
          </p:cNvSpPr>
          <p:nvPr>
            <p:ph type="title"/>
          </p:nvPr>
        </p:nvSpPr>
        <p:spPr/>
        <p:txBody>
          <a:bodyPr/>
          <a:lstStyle/>
          <a:p>
            <a:r>
              <a:rPr lang="en-US" dirty="0"/>
              <a:t>A “digital asset” is an electronic record a user owns or has a right or interest in.</a:t>
            </a:r>
          </a:p>
        </p:txBody>
      </p:sp>
      <p:sp>
        <p:nvSpPr>
          <p:cNvPr id="9" name="Slide Number Placeholder 8">
            <a:extLst>
              <a:ext uri="{FF2B5EF4-FFF2-40B4-BE49-F238E27FC236}">
                <a16:creationId xmlns:a16="http://schemas.microsoft.com/office/drawing/2014/main" id="{1939DD06-16D4-5460-C357-5FCA3AB2D91D}"/>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10" name="TextBox 9">
            <a:extLst>
              <a:ext uri="{FF2B5EF4-FFF2-40B4-BE49-F238E27FC236}">
                <a16:creationId xmlns:a16="http://schemas.microsoft.com/office/drawing/2014/main" id="{BB6001A5-A5EA-2A94-B3CB-933AA42B8B40}"/>
              </a:ext>
            </a:extLst>
          </p:cNvPr>
          <p:cNvSpPr txBox="1"/>
          <p:nvPr/>
        </p:nvSpPr>
        <p:spPr>
          <a:xfrm>
            <a:off x="2933700" y="2341563"/>
            <a:ext cx="4362450" cy="4014787"/>
          </a:xfrm>
          <a:prstGeom prst="rect">
            <a:avLst/>
          </a:prstGeom>
          <a:noFill/>
        </p:spPr>
        <p:txBody>
          <a:bodyPr wrap="square" rtlCol="0">
            <a:spAutoFit/>
          </a:bodyPr>
          <a:lstStyle/>
          <a:p>
            <a:r>
              <a:rPr lang="en-US" u="sng" dirty="0"/>
              <a:t>Digital Assets</a:t>
            </a:r>
          </a:p>
          <a:p>
            <a:pPr marL="285750" indent="-285750">
              <a:buFont typeface="Arial" panose="020B0604020202020204" pitchFamily="34" charset="0"/>
              <a:buChar char="•"/>
            </a:pPr>
            <a:r>
              <a:rPr lang="en-US" dirty="0"/>
              <a:t>Emails</a:t>
            </a:r>
          </a:p>
          <a:p>
            <a:pPr marL="285750" indent="-285750">
              <a:buFont typeface="Arial" panose="020B0604020202020204" pitchFamily="34" charset="0"/>
              <a:buChar char="•"/>
            </a:pPr>
            <a:r>
              <a:rPr lang="en-US" dirty="0"/>
              <a:t>Social media accounts</a:t>
            </a:r>
          </a:p>
          <a:p>
            <a:pPr marL="285750" indent="-285750">
              <a:buFont typeface="Arial" panose="020B0604020202020204" pitchFamily="34" charset="0"/>
              <a:buChar char="•"/>
            </a:pPr>
            <a:r>
              <a:rPr lang="en-US" dirty="0"/>
              <a:t>Internet domain names</a:t>
            </a:r>
          </a:p>
          <a:p>
            <a:pPr marL="285750" indent="-285750">
              <a:buFont typeface="Arial" panose="020B0604020202020204" pitchFamily="34" charset="0"/>
              <a:buChar char="•"/>
            </a:pPr>
            <a:r>
              <a:rPr lang="en-US" dirty="0"/>
              <a:t>Medical records </a:t>
            </a:r>
          </a:p>
          <a:p>
            <a:pPr marL="285750" indent="-285750">
              <a:buFont typeface="Arial" panose="020B0604020202020204" pitchFamily="34" charset="0"/>
              <a:buChar char="•"/>
            </a:pPr>
            <a:r>
              <a:rPr lang="en-US" dirty="0"/>
              <a:t>Digital art (photographs, music)</a:t>
            </a:r>
          </a:p>
          <a:p>
            <a:pPr marL="285750" indent="-285750">
              <a:buFont typeface="Arial" panose="020B0604020202020204" pitchFamily="34" charset="0"/>
              <a:buChar char="•"/>
            </a:pPr>
            <a:r>
              <a:rPr lang="en-US" dirty="0"/>
              <a:t>Client lists</a:t>
            </a:r>
          </a:p>
          <a:p>
            <a:pPr marL="285750" indent="-285750">
              <a:buFont typeface="Arial" panose="020B0604020202020204" pitchFamily="34" charset="0"/>
              <a:buChar char="•"/>
            </a:pPr>
            <a:r>
              <a:rPr lang="en-US" dirty="0"/>
              <a:t>Software </a:t>
            </a:r>
          </a:p>
          <a:p>
            <a:pPr marL="285750" indent="-285750">
              <a:buFont typeface="Arial" panose="020B0604020202020204" pitchFamily="34" charset="0"/>
              <a:buChar char="•"/>
            </a:pPr>
            <a:r>
              <a:rPr lang="en-US" dirty="0"/>
              <a:t>Travel accounts</a:t>
            </a:r>
          </a:p>
          <a:p>
            <a:pPr marL="285750" indent="-285750">
              <a:buFont typeface="Arial" panose="020B0604020202020204" pitchFamily="34" charset="0"/>
              <a:buChar char="•"/>
            </a:pPr>
            <a:r>
              <a:rPr lang="en-US" dirty="0"/>
              <a:t>Online gaming pieces </a:t>
            </a:r>
          </a:p>
          <a:p>
            <a:pPr marL="285750" indent="-285750">
              <a:buFont typeface="Arial" panose="020B0604020202020204" pitchFamily="34" charset="0"/>
              <a:buChar char="•"/>
            </a:pPr>
            <a:r>
              <a:rPr lang="en-US" dirty="0"/>
              <a:t>Bitcoins </a:t>
            </a:r>
          </a:p>
          <a:p>
            <a:pPr marL="285750" indent="-285750">
              <a:buFont typeface="Arial" panose="020B0604020202020204" pitchFamily="34" charset="0"/>
              <a:buChar char="•"/>
            </a:pPr>
            <a:r>
              <a:rPr lang="en-US" dirty="0"/>
              <a:t>Electronic bank &amp; investment account statements</a:t>
            </a:r>
          </a:p>
          <a:p>
            <a:endParaRPr lang="en-US" dirty="0"/>
          </a:p>
        </p:txBody>
      </p:sp>
      <p:sp>
        <p:nvSpPr>
          <p:cNvPr id="17" name="TextBox 16">
            <a:extLst>
              <a:ext uri="{FF2B5EF4-FFF2-40B4-BE49-F238E27FC236}">
                <a16:creationId xmlns:a16="http://schemas.microsoft.com/office/drawing/2014/main" id="{D849BF3E-D902-064F-6D9D-09C9EA62B479}"/>
              </a:ext>
            </a:extLst>
          </p:cNvPr>
          <p:cNvSpPr txBox="1"/>
          <p:nvPr/>
        </p:nvSpPr>
        <p:spPr>
          <a:xfrm>
            <a:off x="7144544" y="2341563"/>
            <a:ext cx="4743450" cy="1200329"/>
          </a:xfrm>
          <a:prstGeom prst="rect">
            <a:avLst/>
          </a:prstGeom>
          <a:noFill/>
        </p:spPr>
        <p:txBody>
          <a:bodyPr wrap="square" rtlCol="0">
            <a:spAutoFit/>
          </a:bodyPr>
          <a:lstStyle/>
          <a:p>
            <a:r>
              <a:rPr lang="en-US" u="sng" dirty="0"/>
              <a:t>Not Digital Assets</a:t>
            </a:r>
          </a:p>
          <a:p>
            <a:pPr marL="285750" indent="-285750">
              <a:buFont typeface="Arial" panose="020B0604020202020204" pitchFamily="34" charset="0"/>
              <a:buChar char="•"/>
            </a:pPr>
            <a:r>
              <a:rPr lang="en-US" dirty="0"/>
              <a:t>Underlying assets, unless the assets themselves are electronic records </a:t>
            </a:r>
          </a:p>
          <a:p>
            <a:endParaRPr lang="en-US" dirty="0"/>
          </a:p>
        </p:txBody>
      </p:sp>
    </p:spTree>
    <p:extLst>
      <p:ext uri="{BB962C8B-B14F-4D97-AF65-F5344CB8AC3E}">
        <p14:creationId xmlns:p14="http://schemas.microsoft.com/office/powerpoint/2010/main" val="29365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0">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0">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0">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0">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p:tgtEl>
                                          <p:spTgt spid="10">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0">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p:tgtEl>
                                          <p:spTgt spid="10">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0">
                                            <p:txEl>
                                              <p:pRg st="8" end="8"/>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500"/>
                                        <p:tgtEl>
                                          <p:spTgt spid="10">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0">
                                            <p:txEl>
                                              <p:pRg st="9" end="9"/>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 calcmode="lin" valueType="num">
                                      <p:cBhvr additive="base">
                                        <p:cTn id="47" dur="500"/>
                                        <p:tgtEl>
                                          <p:spTgt spid="10">
                                            <p:txEl>
                                              <p:pRg st="10" end="1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10">
                                            <p:txEl>
                                              <p:pRg st="10" end="10"/>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 calcmode="lin" valueType="num">
                                      <p:cBhvr additive="base">
                                        <p:cTn id="51" dur="500"/>
                                        <p:tgtEl>
                                          <p:spTgt spid="10">
                                            <p:txEl>
                                              <p:pRg st="11" end="11"/>
                                            </p:txEl>
                                          </p:spTgt>
                                        </p:tgtEl>
                                        <p:attrNameLst>
                                          <p:attrName>ppt_y</p:attrName>
                                        </p:attrNameLst>
                                      </p:cBhvr>
                                      <p:tavLst>
                                        <p:tav tm="0">
                                          <p:val>
                                            <p:strVal val="#ppt_y+#ppt_h*1.125000"/>
                                          </p:val>
                                        </p:tav>
                                        <p:tav tm="100000">
                                          <p:val>
                                            <p:strVal val="#ppt_y"/>
                                          </p:val>
                                        </p:tav>
                                      </p:tavLst>
                                    </p:anim>
                                    <p:animEffect transition="in" filter="wipe(up)">
                                      <p:cBhvr>
                                        <p:cTn id="52" dur="500"/>
                                        <p:tgtEl>
                                          <p:spTgt spid="10">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17">
                                            <p:txEl>
                                              <p:pRg st="0" end="0"/>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 calcmode="lin" valueType="num">
                                      <p:cBhvr additive="base">
                                        <p:cTn id="6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1C0C2C-76EC-52AE-C3E3-0A6864545268}"/>
              </a:ext>
            </a:extLst>
          </p:cNvPr>
          <p:cNvSpPr>
            <a:spLocks noGrp="1"/>
          </p:cNvSpPr>
          <p:nvPr>
            <p:ph type="subTitle" idx="1"/>
          </p:nvPr>
        </p:nvSpPr>
        <p:spPr>
          <a:xfrm>
            <a:off x="3687966" y="3005020"/>
            <a:ext cx="7665831" cy="2624815"/>
          </a:xfrm>
        </p:spPr>
        <p:txBody>
          <a:bodyPr>
            <a:noAutofit/>
          </a:bodyPr>
          <a:lstStyle/>
          <a:p>
            <a:r>
              <a:rPr lang="en-US" sz="2400" dirty="0"/>
              <a:t>An “</a:t>
            </a:r>
            <a:r>
              <a:rPr lang="en-US" sz="2400" b="1" dirty="0"/>
              <a:t>online tool</a:t>
            </a:r>
            <a:r>
              <a:rPr lang="en-US" sz="2400" dirty="0"/>
              <a:t>” is an electronic service provided by a custodian that allows a user, in an agreement separate from a terms of service agreement (“TOSA”), to provide directions for disclosure or nondisclosure of digital assets to a third person. </a:t>
            </a:r>
          </a:p>
        </p:txBody>
      </p:sp>
      <p:sp>
        <p:nvSpPr>
          <p:cNvPr id="6" name="Slide Number Placeholder 5">
            <a:extLst>
              <a:ext uri="{FF2B5EF4-FFF2-40B4-BE49-F238E27FC236}">
                <a16:creationId xmlns:a16="http://schemas.microsoft.com/office/drawing/2014/main" id="{6005CF3D-714E-DC93-6722-09A127F4D605}"/>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9" name="Subtitle 2">
            <a:extLst>
              <a:ext uri="{FF2B5EF4-FFF2-40B4-BE49-F238E27FC236}">
                <a16:creationId xmlns:a16="http://schemas.microsoft.com/office/drawing/2014/main" id="{02457D3E-CCE2-F3B4-89C5-C6591E279B59}"/>
              </a:ext>
            </a:extLst>
          </p:cNvPr>
          <p:cNvSpPr txBox="1">
            <a:spLocks/>
          </p:cNvSpPr>
          <p:nvPr/>
        </p:nvSpPr>
        <p:spPr>
          <a:xfrm>
            <a:off x="3687966" y="1432264"/>
            <a:ext cx="7665831" cy="131240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spc="5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t>A “</a:t>
            </a:r>
            <a:r>
              <a:rPr lang="en-US" sz="2400" b="1" dirty="0"/>
              <a:t>custodian</a:t>
            </a:r>
            <a:r>
              <a:rPr lang="en-US" sz="2400" dirty="0"/>
              <a:t>” is an individual or company who processes, receives, or stores digital assets for users.</a:t>
            </a:r>
          </a:p>
          <a:p>
            <a:endParaRPr lang="en-US" sz="2400" dirty="0"/>
          </a:p>
        </p:txBody>
      </p:sp>
    </p:spTree>
    <p:extLst>
      <p:ext uri="{BB962C8B-B14F-4D97-AF65-F5344CB8AC3E}">
        <p14:creationId xmlns:p14="http://schemas.microsoft.com/office/powerpoint/2010/main" val="77616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6EF5251-FC18-6A6C-EF77-BF166C3E07B6}"/>
              </a:ext>
            </a:extLst>
          </p:cNvPr>
          <p:cNvSpPr txBox="1"/>
          <p:nvPr/>
        </p:nvSpPr>
        <p:spPr>
          <a:xfrm>
            <a:off x="573741" y="1674674"/>
            <a:ext cx="11044518" cy="4308872"/>
          </a:xfrm>
          <a:prstGeom prst="rect">
            <a:avLst/>
          </a:prstGeom>
          <a:noFill/>
        </p:spPr>
        <p:txBody>
          <a:bodyPr wrap="square" rtlCol="0">
            <a:spAutoFit/>
          </a:bodyPr>
          <a:lstStyle/>
          <a:p>
            <a:r>
              <a:rPr lang="en-US" sz="3200" dirty="0"/>
              <a:t>The Act addresses access to digital assets for four types of fiduciaries:</a:t>
            </a:r>
          </a:p>
          <a:p>
            <a:endParaRPr lang="en-US" sz="3200" dirty="0"/>
          </a:p>
          <a:p>
            <a:pPr marL="971550" lvl="1" indent="-514350">
              <a:buFont typeface="+mj-lt"/>
              <a:buAutoNum type="arabicPeriod"/>
            </a:pPr>
            <a:r>
              <a:rPr lang="en-US" sz="3200" dirty="0"/>
              <a:t>Personal representatives of deceased persons’ estates;</a:t>
            </a:r>
          </a:p>
          <a:p>
            <a:pPr marL="971550" lvl="1" indent="-514350">
              <a:buFont typeface="+mj-lt"/>
              <a:buAutoNum type="arabicPeriod"/>
            </a:pPr>
            <a:r>
              <a:rPr lang="en-US" sz="3200" dirty="0"/>
              <a:t>Guardians and conservators of protected persons’ estates;</a:t>
            </a:r>
          </a:p>
          <a:p>
            <a:pPr marL="971550" lvl="1" indent="-514350">
              <a:buFont typeface="+mj-lt"/>
              <a:buAutoNum type="arabicPeriod"/>
            </a:pPr>
            <a:r>
              <a:rPr lang="en-US" sz="3200" dirty="0"/>
              <a:t>Agents under powers of attorney; and</a:t>
            </a:r>
          </a:p>
          <a:p>
            <a:pPr marL="971550" lvl="1" indent="-514350">
              <a:buFont typeface="+mj-lt"/>
              <a:buAutoNum type="arabicPeriod"/>
            </a:pPr>
            <a:r>
              <a:rPr lang="en-US" sz="3200" dirty="0"/>
              <a:t>Trustees of trusts. </a:t>
            </a:r>
          </a:p>
          <a:p>
            <a:endParaRPr lang="en-US" dirty="0"/>
          </a:p>
        </p:txBody>
      </p:sp>
    </p:spTree>
    <p:extLst>
      <p:ext uri="{BB962C8B-B14F-4D97-AF65-F5344CB8AC3E}">
        <p14:creationId xmlns:p14="http://schemas.microsoft.com/office/powerpoint/2010/main" val="339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anim calcmode="lin" valueType="num">
                                      <p:cBhvr additive="base">
                                        <p:cTn id="1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anim calcmode="lin" valueType="num">
                                      <p:cBhvr additive="base">
                                        <p:cTn id="15"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anim calcmode="lin" valueType="num">
                                      <p:cBhvr additive="base">
                                        <p:cTn id="19"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C4E1-A170-2AA6-73AD-990E5262D77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What is the Custodian’s Role?</a:t>
            </a:r>
          </a:p>
        </p:txBody>
      </p:sp>
      <p:sp>
        <p:nvSpPr>
          <p:cNvPr id="6" name="Slide Number Placeholder 5">
            <a:extLst>
              <a:ext uri="{FF2B5EF4-FFF2-40B4-BE49-F238E27FC236}">
                <a16:creationId xmlns:a16="http://schemas.microsoft.com/office/drawing/2014/main" id="{84FDA4F7-9BEE-D411-FA25-9A12C87782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14</a:t>
            </a:fld>
            <a:endParaRPr lang="en-US" dirty="0"/>
          </a:p>
        </p:txBody>
      </p:sp>
      <p:graphicFrame>
        <p:nvGraphicFramePr>
          <p:cNvPr id="21" name="TextBox 8">
            <a:extLst>
              <a:ext uri="{FF2B5EF4-FFF2-40B4-BE49-F238E27FC236}">
                <a16:creationId xmlns:a16="http://schemas.microsoft.com/office/drawing/2014/main" id="{7F928BF5-BFCE-4667-E0F3-1F2AAD4ADDA7}"/>
              </a:ext>
            </a:extLst>
          </p:cNvPr>
          <p:cNvGraphicFramePr/>
          <p:nvPr>
            <p:extLst>
              <p:ext uri="{D42A27DB-BD31-4B8C-83A1-F6EECF244321}">
                <p14:modId xmlns:p14="http://schemas.microsoft.com/office/powerpoint/2010/main" val="1440756454"/>
              </p:ext>
            </p:extLst>
          </p:nvPr>
        </p:nvGraphicFramePr>
        <p:xfrm>
          <a:off x="838200" y="2111608"/>
          <a:ext cx="10515600"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19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C4E1-A170-2AA6-73AD-990E5262D77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What is the Custodian’s Role?</a:t>
            </a:r>
          </a:p>
        </p:txBody>
      </p:sp>
      <p:sp>
        <p:nvSpPr>
          <p:cNvPr id="6" name="Slide Number Placeholder 5">
            <a:extLst>
              <a:ext uri="{FF2B5EF4-FFF2-40B4-BE49-F238E27FC236}">
                <a16:creationId xmlns:a16="http://schemas.microsoft.com/office/drawing/2014/main" id="{84FDA4F7-9BEE-D411-FA25-9A12C87782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15</a:t>
            </a:fld>
            <a:endParaRPr lang="en-US" dirty="0"/>
          </a:p>
        </p:txBody>
      </p:sp>
      <p:graphicFrame>
        <p:nvGraphicFramePr>
          <p:cNvPr id="20" name="TextBox 2">
            <a:extLst>
              <a:ext uri="{FF2B5EF4-FFF2-40B4-BE49-F238E27FC236}">
                <a16:creationId xmlns:a16="http://schemas.microsoft.com/office/drawing/2014/main" id="{641EDA35-F50B-B00D-1F13-2AD06BFDCD02}"/>
              </a:ext>
            </a:extLst>
          </p:cNvPr>
          <p:cNvGraphicFramePr/>
          <p:nvPr>
            <p:extLst>
              <p:ext uri="{D42A27DB-BD31-4B8C-83A1-F6EECF244321}">
                <p14:modId xmlns:p14="http://schemas.microsoft.com/office/powerpoint/2010/main" val="3237929014"/>
              </p:ext>
            </p:extLst>
          </p:nvPr>
        </p:nvGraphicFramePr>
        <p:xfrm>
          <a:off x="838200" y="2111375"/>
          <a:ext cx="1051560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89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1EC0-C604-1CBF-BA2B-25B98205D370}"/>
              </a:ext>
            </a:extLst>
          </p:cNvPr>
          <p:cNvSpPr>
            <a:spLocks noGrp="1"/>
          </p:cNvSpPr>
          <p:nvPr>
            <p:ph type="title"/>
          </p:nvPr>
        </p:nvSpPr>
        <p:spPr/>
        <p:txBody>
          <a:bodyPr/>
          <a:lstStyle/>
          <a:p>
            <a:r>
              <a:rPr lang="en-US" dirty="0"/>
              <a:t>What is the Custodian’s Role?</a:t>
            </a:r>
          </a:p>
        </p:txBody>
      </p:sp>
      <p:sp>
        <p:nvSpPr>
          <p:cNvPr id="6" name="Slide Number Placeholder 5">
            <a:extLst>
              <a:ext uri="{FF2B5EF4-FFF2-40B4-BE49-F238E27FC236}">
                <a16:creationId xmlns:a16="http://schemas.microsoft.com/office/drawing/2014/main" id="{E57EBC3C-89DB-1923-B2CC-53B0A8151FC8}"/>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
        <p:nvSpPr>
          <p:cNvPr id="10" name="TextBox 9">
            <a:extLst>
              <a:ext uri="{FF2B5EF4-FFF2-40B4-BE49-F238E27FC236}">
                <a16:creationId xmlns:a16="http://schemas.microsoft.com/office/drawing/2014/main" id="{8F7FB33C-53D2-99AD-1010-87529F7372DD}"/>
              </a:ext>
            </a:extLst>
          </p:cNvPr>
          <p:cNvSpPr txBox="1"/>
          <p:nvPr/>
        </p:nvSpPr>
        <p:spPr>
          <a:xfrm>
            <a:off x="838200" y="1846729"/>
            <a:ext cx="105156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Act contemplates that custodians have different business models and methods for disclosure.</a:t>
            </a:r>
          </a:p>
          <a:p>
            <a:pPr marL="285750" indent="-285750">
              <a:buFont typeface="Arial" panose="020B0604020202020204" pitchFamily="34" charset="0"/>
              <a:buChar char="•"/>
            </a:pPr>
            <a:r>
              <a:rPr lang="en-US" sz="2400" dirty="0"/>
              <a:t>The Act allows custodians to assess reasonable administrative charges.</a:t>
            </a:r>
          </a:p>
          <a:p>
            <a:pPr marL="285750" indent="-285750">
              <a:buFont typeface="Arial" panose="020B0604020202020204" pitchFamily="34" charset="0"/>
              <a:buChar char="•"/>
            </a:pPr>
            <a:r>
              <a:rPr lang="en-US" sz="2400" dirty="0"/>
              <a:t>If a user deletes an asset, the custodian does not need to disclose the deleted asset.</a:t>
            </a:r>
          </a:p>
          <a:p>
            <a:pPr marL="285750" indent="-285750">
              <a:buFont typeface="Arial" panose="020B0604020202020204" pitchFamily="34" charset="0"/>
              <a:buChar char="•"/>
            </a:pPr>
            <a:r>
              <a:rPr lang="en-US" sz="2400" dirty="0"/>
              <a:t>If a custodian receives an unduly burdensome request, it may decline to disclose the digital asset.</a:t>
            </a:r>
          </a:p>
          <a:p>
            <a:pPr marL="285750" indent="-285750">
              <a:buFont typeface="Arial" panose="020B0604020202020204" pitchFamily="34" charset="0"/>
              <a:buChar char="•"/>
            </a:pPr>
            <a:r>
              <a:rPr lang="en-US" sz="2400" dirty="0"/>
              <a:t>The custodian (and the fiduciary) may seek guidance from a court maintaining jurisdiction over the assets.</a:t>
            </a:r>
          </a:p>
        </p:txBody>
      </p:sp>
    </p:spTree>
    <p:extLst>
      <p:ext uri="{BB962C8B-B14F-4D97-AF65-F5344CB8AC3E}">
        <p14:creationId xmlns:p14="http://schemas.microsoft.com/office/powerpoint/2010/main" val="60754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C4E1-A170-2AA6-73AD-990E5262D77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What is the Custodian’s Role?</a:t>
            </a:r>
          </a:p>
        </p:txBody>
      </p:sp>
      <p:sp>
        <p:nvSpPr>
          <p:cNvPr id="6" name="Slide Number Placeholder 5">
            <a:extLst>
              <a:ext uri="{FF2B5EF4-FFF2-40B4-BE49-F238E27FC236}">
                <a16:creationId xmlns:a16="http://schemas.microsoft.com/office/drawing/2014/main" id="{84FDA4F7-9BEE-D411-FA25-9A12C87782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17</a:t>
            </a:fld>
            <a:endParaRPr lang="en-US" dirty="0"/>
          </a:p>
        </p:txBody>
      </p:sp>
      <p:sp>
        <p:nvSpPr>
          <p:cNvPr id="3" name="TextBox 2">
            <a:extLst>
              <a:ext uri="{FF2B5EF4-FFF2-40B4-BE49-F238E27FC236}">
                <a16:creationId xmlns:a16="http://schemas.microsoft.com/office/drawing/2014/main" id="{41268843-98DE-04CF-D7F9-7FD86F29CB85}"/>
              </a:ext>
            </a:extLst>
          </p:cNvPr>
          <p:cNvSpPr txBox="1"/>
          <p:nvPr/>
        </p:nvSpPr>
        <p:spPr>
          <a:xfrm>
            <a:off x="1268506" y="1951672"/>
            <a:ext cx="4361329" cy="3970318"/>
          </a:xfrm>
          <a:prstGeom prst="rect">
            <a:avLst/>
          </a:prstGeom>
          <a:noFill/>
        </p:spPr>
        <p:txBody>
          <a:bodyPr wrap="square" rtlCol="0">
            <a:spAutoFit/>
          </a:bodyPr>
          <a:lstStyle/>
          <a:p>
            <a:r>
              <a:rPr lang="en-US" sz="2800" dirty="0"/>
              <a:t>The custodian must respond to the fiduciary’s request for access to the digital asset within </a:t>
            </a:r>
            <a:r>
              <a:rPr lang="en-US" sz="2800" b="1" dirty="0"/>
              <a:t>sixty days</a:t>
            </a:r>
            <a:r>
              <a:rPr lang="en-US" sz="2800" dirty="0"/>
              <a:t> of receiving </a:t>
            </a:r>
            <a:r>
              <a:rPr lang="en-US" sz="2800" b="1" dirty="0"/>
              <a:t>proper proof </a:t>
            </a:r>
            <a:r>
              <a:rPr lang="en-US" sz="2800" dirty="0"/>
              <a:t>of the fiduciary‘s authority to access the assets.</a:t>
            </a:r>
          </a:p>
          <a:p>
            <a:endParaRPr lang="en-US" sz="2800" dirty="0"/>
          </a:p>
        </p:txBody>
      </p:sp>
      <p:sp>
        <p:nvSpPr>
          <p:cNvPr id="4" name="TextBox 3">
            <a:extLst>
              <a:ext uri="{FF2B5EF4-FFF2-40B4-BE49-F238E27FC236}">
                <a16:creationId xmlns:a16="http://schemas.microsoft.com/office/drawing/2014/main" id="{B39FA67D-6DE3-85C5-EA2A-175268D52320}"/>
              </a:ext>
            </a:extLst>
          </p:cNvPr>
          <p:cNvSpPr txBox="1"/>
          <p:nvPr/>
        </p:nvSpPr>
        <p:spPr>
          <a:xfrm>
            <a:off x="6562164" y="1897884"/>
            <a:ext cx="4361330" cy="3970318"/>
          </a:xfrm>
          <a:prstGeom prst="rect">
            <a:avLst/>
          </a:prstGeom>
          <a:noFill/>
        </p:spPr>
        <p:txBody>
          <a:bodyPr wrap="square" rtlCol="0">
            <a:spAutoFit/>
          </a:bodyPr>
          <a:lstStyle/>
          <a:p>
            <a:r>
              <a:rPr lang="en-US" sz="2800" dirty="0"/>
              <a:t>Proper proof may be:</a:t>
            </a:r>
          </a:p>
          <a:p>
            <a:pPr marL="742950" lvl="1" indent="-285750">
              <a:buFont typeface="Arial" panose="020B0604020202020204" pitchFamily="34" charset="0"/>
              <a:buChar char="•"/>
            </a:pPr>
            <a:r>
              <a:rPr lang="en-US" sz="2800" dirty="0"/>
              <a:t>a certified letter of appointment;</a:t>
            </a:r>
          </a:p>
          <a:p>
            <a:pPr marL="742950" lvl="1" indent="-285750">
              <a:buFont typeface="Arial" panose="020B0604020202020204" pitchFamily="34" charset="0"/>
              <a:buChar char="•"/>
            </a:pPr>
            <a:r>
              <a:rPr lang="en-US" sz="2800" dirty="0"/>
              <a:t>a court order;</a:t>
            </a:r>
          </a:p>
          <a:p>
            <a:pPr marL="742950" lvl="1" indent="-285750">
              <a:buFont typeface="Arial" panose="020B0604020202020204" pitchFamily="34" charset="0"/>
              <a:buChar char="•"/>
            </a:pPr>
            <a:r>
              <a:rPr lang="en-US" sz="2800" dirty="0"/>
              <a:t>a power of attorney expressly granting the requisite authority; or </a:t>
            </a:r>
          </a:p>
          <a:p>
            <a:pPr marL="742950" lvl="1" indent="-285750">
              <a:buFont typeface="Arial" panose="020B0604020202020204" pitchFamily="34" charset="0"/>
              <a:buChar char="•"/>
            </a:pPr>
            <a:r>
              <a:rPr lang="en-US" sz="2800" dirty="0"/>
              <a:t>a certified copy of the trust instrument.</a:t>
            </a:r>
          </a:p>
        </p:txBody>
      </p:sp>
    </p:spTree>
    <p:extLst>
      <p:ext uri="{BB962C8B-B14F-4D97-AF65-F5344CB8AC3E}">
        <p14:creationId xmlns:p14="http://schemas.microsoft.com/office/powerpoint/2010/main" val="339906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4332-1824-9CEF-998C-23D16DFE6B2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What is the Custodian’s Role?</a:t>
            </a:r>
          </a:p>
        </p:txBody>
      </p:sp>
      <p:sp>
        <p:nvSpPr>
          <p:cNvPr id="5" name="Slide Number Placeholder 4">
            <a:extLst>
              <a:ext uri="{FF2B5EF4-FFF2-40B4-BE49-F238E27FC236}">
                <a16:creationId xmlns:a16="http://schemas.microsoft.com/office/drawing/2014/main" id="{91A1B817-BF90-3B2F-C54C-EFA4568740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18</a:t>
            </a:fld>
            <a:endParaRPr lang="en-US" dirty="0"/>
          </a:p>
        </p:txBody>
      </p:sp>
      <p:graphicFrame>
        <p:nvGraphicFramePr>
          <p:cNvPr id="9" name="TextBox 6">
            <a:extLst>
              <a:ext uri="{FF2B5EF4-FFF2-40B4-BE49-F238E27FC236}">
                <a16:creationId xmlns:a16="http://schemas.microsoft.com/office/drawing/2014/main" id="{19CAA403-11F3-6D96-2FEC-9953870F6A93}"/>
              </a:ext>
            </a:extLst>
          </p:cNvPr>
          <p:cNvGraphicFramePr/>
          <p:nvPr>
            <p:extLst>
              <p:ext uri="{D42A27DB-BD31-4B8C-83A1-F6EECF244321}">
                <p14:modId xmlns:p14="http://schemas.microsoft.com/office/powerpoint/2010/main" val="939693876"/>
              </p:ext>
            </p:extLst>
          </p:nvPr>
        </p:nvGraphicFramePr>
        <p:xfrm>
          <a:off x="838200" y="2111375"/>
          <a:ext cx="1051560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46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1EC0-C604-1CBF-BA2B-25B98205D37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Why is the Act Necessary?</a:t>
            </a:r>
          </a:p>
        </p:txBody>
      </p:sp>
      <p:sp>
        <p:nvSpPr>
          <p:cNvPr id="6" name="Slide Number Placeholder 5">
            <a:extLst>
              <a:ext uri="{FF2B5EF4-FFF2-40B4-BE49-F238E27FC236}">
                <a16:creationId xmlns:a16="http://schemas.microsoft.com/office/drawing/2014/main" id="{E57EBC3C-89DB-1923-B2CC-53B0A8151FC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19</a:t>
            </a:fld>
            <a:endParaRPr lang="en-US" dirty="0"/>
          </a:p>
        </p:txBody>
      </p:sp>
      <p:sp>
        <p:nvSpPr>
          <p:cNvPr id="3" name="TextBox 2">
            <a:extLst>
              <a:ext uri="{FF2B5EF4-FFF2-40B4-BE49-F238E27FC236}">
                <a16:creationId xmlns:a16="http://schemas.microsoft.com/office/drawing/2014/main" id="{CE2CF334-997C-14F5-29B7-502C3C1B1ACF}"/>
              </a:ext>
            </a:extLst>
          </p:cNvPr>
          <p:cNvSpPr txBox="1"/>
          <p:nvPr/>
        </p:nvSpPr>
        <p:spPr>
          <a:xfrm>
            <a:off x="670560" y="1869440"/>
            <a:ext cx="10683240" cy="4465903"/>
          </a:xfrm>
          <a:prstGeom prst="rect">
            <a:avLst/>
          </a:prstGeom>
          <a:noFill/>
        </p:spPr>
        <p:txBody>
          <a:bodyPr wrap="square" rtlCol="0">
            <a:spAutoFit/>
          </a:bodyPr>
          <a:lstStyle/>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average person under 70 years old has more than 160 digital accounts (per Legacy Concierge). </a:t>
            </a:r>
          </a:p>
          <a:p>
            <a:pPr marL="342900" marR="0" lvl="0" indent="-342900">
              <a:lnSpc>
                <a:spcPct val="150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As of 2021:</a:t>
            </a:r>
          </a:p>
          <a:p>
            <a:pPr marL="800100" lvl="1" indent="-342900">
              <a:lnSpc>
                <a:spcPct val="150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72% of Americans used some form of social media (Pew Research);</a:t>
            </a:r>
            <a:endParaRPr lang="en-US" sz="2400" dirty="0">
              <a:latin typeface="Calibri" panose="020F0502020204030204" pitchFamily="34" charset="0"/>
              <a:ea typeface="Calibri" panose="020F0502020204030204" pitchFamily="34" charset="0"/>
            </a:endParaRPr>
          </a:p>
          <a:p>
            <a:pPr marL="800100" lvl="1" indent="-342900">
              <a:lnSpc>
                <a:spcPct val="150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71% of small businesses owned their own websites (Top Design Firms); </a:t>
            </a:r>
            <a:endParaRPr lang="en-US" sz="2400" dirty="0">
              <a:effectLst/>
              <a:latin typeface="Calibri" panose="020F0502020204030204" pitchFamily="34" charset="0"/>
              <a:ea typeface="Calibri" panose="020F0502020204030204" pitchFamily="34" charset="0"/>
            </a:endParaRPr>
          </a:p>
          <a:p>
            <a:pPr marL="800100" lvl="1" indent="-342900">
              <a:lnSpc>
                <a:spcPct val="150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world’s cryptocurrency was worth over $3 trillion (Time); and</a:t>
            </a:r>
            <a:endParaRPr lang="en-US" sz="2400" dirty="0">
              <a:latin typeface="Calibri" panose="020F0502020204030204" pitchFamily="34" charset="0"/>
              <a:ea typeface="Calibri" panose="020F0502020204030204" pitchFamily="34" charset="0"/>
            </a:endParaRPr>
          </a:p>
          <a:p>
            <a:pPr marL="800100" lvl="1" indent="-342900">
              <a:lnSpc>
                <a:spcPct val="150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According to FBI stats, reported monetary losses from digital asset scams were nearly 600% higher than in 2020. </a:t>
            </a:r>
            <a:endParaRPr lang="en-US" sz="2400" dirty="0"/>
          </a:p>
        </p:txBody>
      </p:sp>
    </p:spTree>
    <p:extLst>
      <p:ext uri="{BB962C8B-B14F-4D97-AF65-F5344CB8AC3E}">
        <p14:creationId xmlns:p14="http://schemas.microsoft.com/office/powerpoint/2010/main" val="7649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normAutofit lnSpcReduction="10000"/>
          </a:bodyPr>
          <a:lstStyle/>
          <a:p>
            <a:r>
              <a:rPr lang="en-US" dirty="0"/>
              <a:t>Introduction</a:t>
            </a:r>
          </a:p>
          <a:p>
            <a:r>
              <a:rPr lang="en-US" dirty="0"/>
              <a:t>What does the Act do?</a:t>
            </a:r>
          </a:p>
          <a:p>
            <a:r>
              <a:rPr lang="en-US" dirty="0"/>
              <a:t>What is the role of the custodian?</a:t>
            </a:r>
          </a:p>
          <a:p>
            <a:r>
              <a:rPr lang="en-US" dirty="0"/>
              <a:t>Why is the Act necessary?</a:t>
            </a:r>
          </a:p>
          <a:p>
            <a:r>
              <a:rPr lang="en-US" dirty="0"/>
              <a:t>Why should we care?</a:t>
            </a:r>
          </a:p>
          <a:p>
            <a:r>
              <a:rPr lang="en-US" dirty="0"/>
              <a:t>Takeaways</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1EC0-C604-1CBF-BA2B-25B98205D37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Why is the Act Necessary?</a:t>
            </a:r>
          </a:p>
        </p:txBody>
      </p:sp>
      <p:sp>
        <p:nvSpPr>
          <p:cNvPr id="6" name="Slide Number Placeholder 5">
            <a:extLst>
              <a:ext uri="{FF2B5EF4-FFF2-40B4-BE49-F238E27FC236}">
                <a16:creationId xmlns:a16="http://schemas.microsoft.com/office/drawing/2014/main" id="{E57EBC3C-89DB-1923-B2CC-53B0A8151FC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20</a:t>
            </a:fld>
            <a:endParaRPr lang="en-US" dirty="0"/>
          </a:p>
        </p:txBody>
      </p:sp>
      <p:graphicFrame>
        <p:nvGraphicFramePr>
          <p:cNvPr id="12" name="TextBox 9">
            <a:extLst>
              <a:ext uri="{FF2B5EF4-FFF2-40B4-BE49-F238E27FC236}">
                <a16:creationId xmlns:a16="http://schemas.microsoft.com/office/drawing/2014/main" id="{5CDDA667-852E-C4E5-818C-7A8F33E5D824}"/>
              </a:ext>
            </a:extLst>
          </p:cNvPr>
          <p:cNvGraphicFramePr/>
          <p:nvPr/>
        </p:nvGraphicFramePr>
        <p:xfrm>
          <a:off x="838200" y="2111608"/>
          <a:ext cx="10515600"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33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A6B4-5B87-5B91-A26A-FB4B789A0362}"/>
              </a:ext>
            </a:extLst>
          </p:cNvPr>
          <p:cNvSpPr>
            <a:spLocks noGrp="1"/>
          </p:cNvSpPr>
          <p:nvPr>
            <p:ph type="title"/>
          </p:nvPr>
        </p:nvSpPr>
        <p:spPr/>
        <p:txBody>
          <a:bodyPr/>
          <a:lstStyle/>
          <a:p>
            <a:r>
              <a:rPr lang="en-US" dirty="0"/>
              <a:t>Why is the Act Necessary?</a:t>
            </a:r>
          </a:p>
        </p:txBody>
      </p:sp>
      <p:sp>
        <p:nvSpPr>
          <p:cNvPr id="5" name="Slide Number Placeholder 4">
            <a:extLst>
              <a:ext uri="{FF2B5EF4-FFF2-40B4-BE49-F238E27FC236}">
                <a16:creationId xmlns:a16="http://schemas.microsoft.com/office/drawing/2014/main" id="{039DB442-3E4B-7818-51F2-CCE146206EEF}"/>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
        <p:nvSpPr>
          <p:cNvPr id="7" name="Content Placeholder 2">
            <a:extLst>
              <a:ext uri="{FF2B5EF4-FFF2-40B4-BE49-F238E27FC236}">
                <a16:creationId xmlns:a16="http://schemas.microsoft.com/office/drawing/2014/main" id="{88AF6046-8143-BDE7-6C87-1CB529DC6E21}"/>
              </a:ext>
            </a:extLst>
          </p:cNvPr>
          <p:cNvSpPr>
            <a:spLocks noGrp="1"/>
          </p:cNvSpPr>
          <p:nvPr>
            <p:ph idx="1"/>
          </p:nvPr>
        </p:nvSpPr>
        <p:spPr>
          <a:xfrm>
            <a:off x="457200" y="1690688"/>
            <a:ext cx="11322424" cy="4802186"/>
          </a:xfrm>
        </p:spPr>
        <p:txBody>
          <a:bodyPr/>
          <a:lstStyle/>
          <a:p>
            <a:pPr>
              <a:buFont typeface="Arial" panose="020B0604020202020204" pitchFamily="34" charset="0"/>
              <a:buChar char="•"/>
            </a:pPr>
            <a:r>
              <a:rPr lang="en-US" b="0" dirty="0"/>
              <a:t>Fourth Amendment does not adequately cover digital assets.</a:t>
            </a:r>
          </a:p>
          <a:p>
            <a:pPr>
              <a:buFont typeface="Arial" panose="020B0604020202020204" pitchFamily="34" charset="0"/>
              <a:buChar char="•"/>
            </a:pPr>
            <a:r>
              <a:rPr lang="en-US" b="0" dirty="0"/>
              <a:t>Stored Communications Act and Computer Fraud and Abuse Act are barriers for fiduciaries.</a:t>
            </a:r>
          </a:p>
          <a:p>
            <a:pPr>
              <a:buFont typeface="Arial" panose="020B0604020202020204" pitchFamily="34" charset="0"/>
              <a:buChar char="•"/>
            </a:pPr>
            <a:r>
              <a:rPr lang="en-US" b="0" dirty="0"/>
              <a:t>Most state probate codes are silent on digital assets.</a:t>
            </a:r>
          </a:p>
          <a:p>
            <a:pPr>
              <a:buFont typeface="Arial" panose="020B0604020202020204" pitchFamily="34" charset="0"/>
              <a:buChar char="•"/>
            </a:pPr>
            <a:r>
              <a:rPr lang="en-US" b="0" dirty="0"/>
              <a:t>Real life examples:</a:t>
            </a:r>
          </a:p>
          <a:p>
            <a:pPr lvl="1">
              <a:buFont typeface="Arial" panose="020B0604020202020204" pitchFamily="34" charset="0"/>
              <a:buChar char="•"/>
            </a:pPr>
            <a:r>
              <a:rPr lang="en-US" dirty="0"/>
              <a:t>Leonard Bernstein’s “Blue Ink” manuscript;</a:t>
            </a:r>
          </a:p>
          <a:p>
            <a:pPr lvl="1">
              <a:buFont typeface="Arial" panose="020B0604020202020204" pitchFamily="34" charset="0"/>
              <a:buChar char="•"/>
            </a:pPr>
            <a:r>
              <a:rPr lang="en-US" i="1" dirty="0"/>
              <a:t>In re </a:t>
            </a:r>
            <a:r>
              <a:rPr lang="en-US" dirty="0"/>
              <a:t>Estate of Ellsworth, No. 2005-296, 651-DE (Mich. Prob. Ct. Mar. 4, 2005); </a:t>
            </a:r>
          </a:p>
          <a:p>
            <a:pPr lvl="1">
              <a:buFont typeface="Arial" panose="020B0604020202020204" pitchFamily="34" charset="0"/>
              <a:buChar char="•"/>
            </a:pPr>
            <a:r>
              <a:rPr lang="en-US" dirty="0"/>
              <a:t>QuadrigaCX; and</a:t>
            </a:r>
          </a:p>
          <a:p>
            <a:pPr lvl="1">
              <a:buFont typeface="Arial" panose="020B0604020202020204" pitchFamily="34" charset="0"/>
              <a:buChar char="•"/>
            </a:pPr>
            <a:r>
              <a:rPr lang="en-US" dirty="0"/>
              <a:t>Ricky and Diane Rash. </a:t>
            </a:r>
          </a:p>
        </p:txBody>
      </p:sp>
    </p:spTree>
    <p:extLst>
      <p:ext uri="{BB962C8B-B14F-4D97-AF65-F5344CB8AC3E}">
        <p14:creationId xmlns:p14="http://schemas.microsoft.com/office/powerpoint/2010/main" val="222846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1EC0-C604-1CBF-BA2B-25B98205D370}"/>
              </a:ext>
            </a:extLst>
          </p:cNvPr>
          <p:cNvSpPr>
            <a:spLocks noGrp="1"/>
          </p:cNvSpPr>
          <p:nvPr>
            <p:ph type="title"/>
          </p:nvPr>
        </p:nvSpPr>
        <p:spPr/>
        <p:txBody>
          <a:bodyPr/>
          <a:lstStyle/>
          <a:p>
            <a:r>
              <a:rPr lang="en-US" dirty="0"/>
              <a:t>Why Do Clients Need to Plan?</a:t>
            </a:r>
          </a:p>
        </p:txBody>
      </p:sp>
      <p:sp>
        <p:nvSpPr>
          <p:cNvPr id="6" name="Slide Number Placeholder 5">
            <a:extLst>
              <a:ext uri="{FF2B5EF4-FFF2-40B4-BE49-F238E27FC236}">
                <a16:creationId xmlns:a16="http://schemas.microsoft.com/office/drawing/2014/main" id="{E57EBC3C-89DB-1923-B2CC-53B0A8151FC8}"/>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3" name="Content Placeholder 2">
            <a:extLst>
              <a:ext uri="{FF2B5EF4-FFF2-40B4-BE49-F238E27FC236}">
                <a16:creationId xmlns:a16="http://schemas.microsoft.com/office/drawing/2014/main" id="{975FF4B1-E5FF-F98F-308E-C144F98C0C32}"/>
              </a:ext>
            </a:extLst>
          </p:cNvPr>
          <p:cNvSpPr txBox="1">
            <a:spLocks/>
          </p:cNvSpPr>
          <p:nvPr/>
        </p:nvSpPr>
        <p:spPr>
          <a:xfrm>
            <a:off x="434788" y="1690688"/>
            <a:ext cx="11322424" cy="1048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Clients need to include specific language in their estate planning documents authorizing custodians to release data to fiduciaries during incapacity or death.</a:t>
            </a:r>
          </a:p>
          <a:p>
            <a:r>
              <a:rPr lang="en-US" dirty="0"/>
              <a:t>The Act amends the Uniform Power of Attorney Act (specifically Virginia Code § 64.2-1622) to provide an agent may act on behalf of a principal regarding the content of an electronic communication of the principal </a:t>
            </a:r>
            <a:r>
              <a:rPr lang="en-US" i="1" dirty="0"/>
              <a:t>only if </a:t>
            </a:r>
            <a:r>
              <a:rPr lang="en-US" dirty="0"/>
              <a:t>the power of attorney document </a:t>
            </a:r>
            <a:r>
              <a:rPr lang="en-US" i="1" dirty="0"/>
              <a:t>expressly grants </a:t>
            </a:r>
            <a:r>
              <a:rPr lang="en-US" dirty="0"/>
              <a:t>the agent the authority.  </a:t>
            </a:r>
          </a:p>
          <a:p>
            <a:r>
              <a:rPr lang="en-US" dirty="0"/>
              <a:t>Clients need to keep and maintain comprehensive inventories of digital assets and how to access each asset.</a:t>
            </a:r>
          </a:p>
        </p:txBody>
      </p:sp>
    </p:spTree>
    <p:extLst>
      <p:ext uri="{BB962C8B-B14F-4D97-AF65-F5344CB8AC3E}">
        <p14:creationId xmlns:p14="http://schemas.microsoft.com/office/powerpoint/2010/main" val="40356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FAEE-849E-4AFA-6B8A-DCED2E389DF5}"/>
              </a:ext>
            </a:extLst>
          </p:cNvPr>
          <p:cNvSpPr>
            <a:spLocks noGrp="1"/>
          </p:cNvSpPr>
          <p:nvPr>
            <p:ph type="title"/>
          </p:nvPr>
        </p:nvSpPr>
        <p:spPr/>
        <p:txBody>
          <a:bodyPr/>
          <a:lstStyle/>
          <a:p>
            <a:pPr algn="l"/>
            <a:r>
              <a:rPr lang="en-US" dirty="0"/>
              <a:t>TikTok</a:t>
            </a:r>
          </a:p>
        </p:txBody>
      </p:sp>
      <p:sp>
        <p:nvSpPr>
          <p:cNvPr id="6" name="Slide Number Placeholder 5">
            <a:extLst>
              <a:ext uri="{FF2B5EF4-FFF2-40B4-BE49-F238E27FC236}">
                <a16:creationId xmlns:a16="http://schemas.microsoft.com/office/drawing/2014/main" id="{CC0BDF14-79F1-29F6-6A78-BCBA53FDD58A}"/>
              </a:ext>
            </a:extLst>
          </p:cNvPr>
          <p:cNvSpPr>
            <a:spLocks noGrp="1"/>
          </p:cNvSpPr>
          <p:nvPr>
            <p:ph type="sldNum" sz="quarter" idx="12"/>
          </p:nvPr>
        </p:nvSpPr>
        <p:spPr/>
        <p:txBody>
          <a:bodyPr/>
          <a:lstStyle/>
          <a:p>
            <a:fld id="{A49DFD55-3C28-40EF-9E31-A92D2E4017FF}" type="slidenum">
              <a:rPr lang="en-US" smtClean="0"/>
              <a:pPr/>
              <a:t>23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BA081366-5CB2-E7B2-98B9-640C9ED0FD36}"/>
              </a:ext>
            </a:extLst>
          </p:cNvPr>
          <p:cNvPicPr>
            <a:picLocks noChangeAspect="1"/>
          </p:cNvPicPr>
          <p:nvPr/>
        </p:nvPicPr>
        <p:blipFill>
          <a:blip r:embed="rId2"/>
          <a:stretch>
            <a:fillRect/>
          </a:stretch>
        </p:blipFill>
        <p:spPr>
          <a:xfrm>
            <a:off x="3153410" y="234950"/>
            <a:ext cx="8439150" cy="6257925"/>
          </a:xfrm>
          <a:prstGeom prst="rect">
            <a:avLst/>
          </a:prstGeom>
        </p:spPr>
      </p:pic>
    </p:spTree>
    <p:extLst>
      <p:ext uri="{BB962C8B-B14F-4D97-AF65-F5344CB8AC3E}">
        <p14:creationId xmlns:p14="http://schemas.microsoft.com/office/powerpoint/2010/main" val="134624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97D4-D077-59D7-20C1-B4EA0F1BECF8}"/>
              </a:ext>
            </a:extLst>
          </p:cNvPr>
          <p:cNvSpPr>
            <a:spLocks noGrp="1"/>
          </p:cNvSpPr>
          <p:nvPr>
            <p:ph type="title"/>
          </p:nvPr>
        </p:nvSpPr>
        <p:spPr/>
        <p:txBody>
          <a:bodyPr/>
          <a:lstStyle/>
          <a:p>
            <a:pPr algn="l"/>
            <a:r>
              <a:rPr lang="en-US" dirty="0"/>
              <a:t>Facebook</a:t>
            </a:r>
          </a:p>
        </p:txBody>
      </p:sp>
      <p:sp>
        <p:nvSpPr>
          <p:cNvPr id="6" name="Slide Number Placeholder 5">
            <a:extLst>
              <a:ext uri="{FF2B5EF4-FFF2-40B4-BE49-F238E27FC236}">
                <a16:creationId xmlns:a16="http://schemas.microsoft.com/office/drawing/2014/main" id="{5FC51851-CAA7-D4A0-33D5-CF8BA2ADE1E0}"/>
              </a:ext>
            </a:extLst>
          </p:cNvPr>
          <p:cNvSpPr>
            <a:spLocks noGrp="1"/>
          </p:cNvSpPr>
          <p:nvPr>
            <p:ph type="sldNum" sz="quarter" idx="12"/>
          </p:nvPr>
        </p:nvSpPr>
        <p:spPr/>
        <p:txBody>
          <a:bodyPr/>
          <a:lstStyle/>
          <a:p>
            <a:fld id="{A49DFD55-3C28-40EF-9E31-A92D2E4017FF}" type="slidenum">
              <a:rPr lang="en-US" smtClean="0"/>
              <a:pPr/>
              <a:t>24</a:t>
            </a:fld>
            <a:endParaRPr lang="en-US" dirty="0"/>
          </a:p>
        </p:txBody>
      </p:sp>
      <p:pic>
        <p:nvPicPr>
          <p:cNvPr id="4" name="Picture 3" descr="A screenshot of a computer">
            <a:extLst>
              <a:ext uri="{FF2B5EF4-FFF2-40B4-BE49-F238E27FC236}">
                <a16:creationId xmlns:a16="http://schemas.microsoft.com/office/drawing/2014/main" id="{98801A52-AFCD-AA37-7D3C-14396B5A547D}"/>
              </a:ext>
            </a:extLst>
          </p:cNvPr>
          <p:cNvPicPr>
            <a:picLocks noChangeAspect="1"/>
          </p:cNvPicPr>
          <p:nvPr/>
        </p:nvPicPr>
        <p:blipFill>
          <a:blip r:embed="rId2"/>
          <a:stretch>
            <a:fillRect/>
          </a:stretch>
        </p:blipFill>
        <p:spPr>
          <a:xfrm>
            <a:off x="3220314" y="748030"/>
            <a:ext cx="8420060" cy="5608320"/>
          </a:xfrm>
          <a:prstGeom prst="rect">
            <a:avLst/>
          </a:prstGeom>
        </p:spPr>
      </p:pic>
    </p:spTree>
    <p:extLst>
      <p:ext uri="{BB962C8B-B14F-4D97-AF65-F5344CB8AC3E}">
        <p14:creationId xmlns:p14="http://schemas.microsoft.com/office/powerpoint/2010/main" val="366261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38B2A0-4659-A008-27B6-0611ABA424F3}"/>
              </a:ext>
            </a:extLst>
          </p:cNvPr>
          <p:cNvSpPr>
            <a:spLocks noGrp="1"/>
          </p:cNvSpPr>
          <p:nvPr>
            <p:ph type="title"/>
          </p:nvPr>
        </p:nvSpPr>
        <p:spPr>
          <a:xfrm>
            <a:off x="838200" y="51647"/>
            <a:ext cx="10515600" cy="1325563"/>
          </a:xfrm>
        </p:spPr>
        <p:txBody>
          <a:bodyPr/>
          <a:lstStyle/>
          <a:p>
            <a:pPr algn="l"/>
            <a:r>
              <a:rPr lang="en-US" dirty="0"/>
              <a:t>Facebook</a:t>
            </a:r>
          </a:p>
        </p:txBody>
      </p:sp>
      <p:sp>
        <p:nvSpPr>
          <p:cNvPr id="6" name="Slide Number Placeholder 5">
            <a:extLst>
              <a:ext uri="{FF2B5EF4-FFF2-40B4-BE49-F238E27FC236}">
                <a16:creationId xmlns:a16="http://schemas.microsoft.com/office/drawing/2014/main" id="{C0ADA12E-4DE0-EE83-746E-3BB6A87D91A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25</a:t>
            </a:fld>
            <a:endParaRPr lang="en-US" dirty="0"/>
          </a:p>
        </p:txBody>
      </p:sp>
      <p:pic>
        <p:nvPicPr>
          <p:cNvPr id="3" name="Picture 2" descr="A screenshot of a computer&#10;&#10;Description automatically generated">
            <a:extLst>
              <a:ext uri="{FF2B5EF4-FFF2-40B4-BE49-F238E27FC236}">
                <a16:creationId xmlns:a16="http://schemas.microsoft.com/office/drawing/2014/main" id="{ABC1D8D6-28CF-FEC8-7630-E6A35E2C6D55}"/>
              </a:ext>
            </a:extLst>
          </p:cNvPr>
          <p:cNvPicPr>
            <a:picLocks noChangeAspect="1"/>
          </p:cNvPicPr>
          <p:nvPr/>
        </p:nvPicPr>
        <p:blipFill>
          <a:blip r:embed="rId2"/>
          <a:stretch>
            <a:fillRect/>
          </a:stretch>
        </p:blipFill>
        <p:spPr>
          <a:xfrm>
            <a:off x="4353877" y="540550"/>
            <a:ext cx="6720646" cy="5940259"/>
          </a:xfrm>
          <a:prstGeom prst="rect">
            <a:avLst/>
          </a:prstGeom>
        </p:spPr>
      </p:pic>
    </p:spTree>
    <p:extLst>
      <p:ext uri="{BB962C8B-B14F-4D97-AF65-F5344CB8AC3E}">
        <p14:creationId xmlns:p14="http://schemas.microsoft.com/office/powerpoint/2010/main" val="317047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38B2A0-4659-A008-27B6-0611ABA424F3}"/>
              </a:ext>
            </a:extLst>
          </p:cNvPr>
          <p:cNvSpPr>
            <a:spLocks noGrp="1"/>
          </p:cNvSpPr>
          <p:nvPr>
            <p:ph type="title"/>
          </p:nvPr>
        </p:nvSpPr>
        <p:spPr>
          <a:xfrm>
            <a:off x="838200" y="51647"/>
            <a:ext cx="10515600" cy="1325563"/>
          </a:xfrm>
        </p:spPr>
        <p:txBody>
          <a:bodyPr/>
          <a:lstStyle/>
          <a:p>
            <a:pPr algn="l"/>
            <a:r>
              <a:rPr lang="en-US" dirty="0"/>
              <a:t>Facebook</a:t>
            </a:r>
          </a:p>
        </p:txBody>
      </p:sp>
      <p:sp>
        <p:nvSpPr>
          <p:cNvPr id="6" name="Slide Number Placeholder 5">
            <a:extLst>
              <a:ext uri="{FF2B5EF4-FFF2-40B4-BE49-F238E27FC236}">
                <a16:creationId xmlns:a16="http://schemas.microsoft.com/office/drawing/2014/main" id="{C0ADA12E-4DE0-EE83-746E-3BB6A87D91A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26</a:t>
            </a:fld>
            <a:endParaRPr lang="en-US" dirty="0"/>
          </a:p>
        </p:txBody>
      </p:sp>
      <p:pic>
        <p:nvPicPr>
          <p:cNvPr id="4" name="Picture 3" descr="A screenshot of a computer&#10;&#10;Description automatically generated">
            <a:extLst>
              <a:ext uri="{FF2B5EF4-FFF2-40B4-BE49-F238E27FC236}">
                <a16:creationId xmlns:a16="http://schemas.microsoft.com/office/drawing/2014/main" id="{56621916-8308-799B-E0A0-1E360CF845DD}"/>
              </a:ext>
            </a:extLst>
          </p:cNvPr>
          <p:cNvPicPr>
            <a:picLocks noChangeAspect="1"/>
          </p:cNvPicPr>
          <p:nvPr/>
        </p:nvPicPr>
        <p:blipFill>
          <a:blip r:embed="rId2"/>
          <a:stretch>
            <a:fillRect/>
          </a:stretch>
        </p:blipFill>
        <p:spPr>
          <a:xfrm>
            <a:off x="4283392" y="584835"/>
            <a:ext cx="6540818" cy="5739190"/>
          </a:xfrm>
          <a:prstGeom prst="rect">
            <a:avLst/>
          </a:prstGeom>
        </p:spPr>
      </p:pic>
    </p:spTree>
    <p:extLst>
      <p:ext uri="{BB962C8B-B14F-4D97-AF65-F5344CB8AC3E}">
        <p14:creationId xmlns:p14="http://schemas.microsoft.com/office/powerpoint/2010/main" val="424490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5314-D151-9382-6525-11FBC4CEBD47}"/>
              </a:ext>
            </a:extLst>
          </p:cNvPr>
          <p:cNvSpPr>
            <a:spLocks noGrp="1"/>
          </p:cNvSpPr>
          <p:nvPr>
            <p:ph type="title"/>
          </p:nvPr>
        </p:nvSpPr>
        <p:spPr/>
        <p:txBody>
          <a:bodyPr/>
          <a:lstStyle/>
          <a:p>
            <a:pPr algn="l"/>
            <a:r>
              <a:rPr lang="en-US" dirty="0"/>
              <a:t>Google</a:t>
            </a:r>
          </a:p>
        </p:txBody>
      </p:sp>
      <p:sp>
        <p:nvSpPr>
          <p:cNvPr id="5" name="Slide Number Placeholder 4">
            <a:extLst>
              <a:ext uri="{FF2B5EF4-FFF2-40B4-BE49-F238E27FC236}">
                <a16:creationId xmlns:a16="http://schemas.microsoft.com/office/drawing/2014/main" id="{0B978156-4586-2D40-58FB-D20DFBFCF970}"/>
              </a:ext>
            </a:extLst>
          </p:cNvPr>
          <p:cNvSpPr>
            <a:spLocks noGrp="1"/>
          </p:cNvSpPr>
          <p:nvPr>
            <p:ph type="sldNum" sz="quarter" idx="12"/>
          </p:nvPr>
        </p:nvSpPr>
        <p:spPr/>
        <p:txBody>
          <a:bodyPr/>
          <a:lstStyle/>
          <a:p>
            <a:fld id="{A49DFD55-3C28-40EF-9E31-A92D2E4017FF}" type="slidenum">
              <a:rPr lang="en-US" smtClean="0"/>
              <a:pPr/>
              <a:t>27</a:t>
            </a:fld>
            <a:endParaRPr lang="en-US" dirty="0"/>
          </a:p>
        </p:txBody>
      </p:sp>
      <p:pic>
        <p:nvPicPr>
          <p:cNvPr id="4" name="Picture 3" descr="A screenshot of a computer&#10;&#10;Description automatically generated">
            <a:extLst>
              <a:ext uri="{FF2B5EF4-FFF2-40B4-BE49-F238E27FC236}">
                <a16:creationId xmlns:a16="http://schemas.microsoft.com/office/drawing/2014/main" id="{68AE4DDF-2F25-16AE-F3D2-C532F343BE02}"/>
              </a:ext>
            </a:extLst>
          </p:cNvPr>
          <p:cNvPicPr>
            <a:picLocks noChangeAspect="1"/>
          </p:cNvPicPr>
          <p:nvPr/>
        </p:nvPicPr>
        <p:blipFill>
          <a:blip r:embed="rId2"/>
          <a:stretch>
            <a:fillRect/>
          </a:stretch>
        </p:blipFill>
        <p:spPr>
          <a:xfrm>
            <a:off x="3982453" y="291449"/>
            <a:ext cx="6251599" cy="6275101"/>
          </a:xfrm>
          <a:prstGeom prst="rect">
            <a:avLst/>
          </a:prstGeom>
        </p:spPr>
      </p:pic>
    </p:spTree>
    <p:extLst>
      <p:ext uri="{BB962C8B-B14F-4D97-AF65-F5344CB8AC3E}">
        <p14:creationId xmlns:p14="http://schemas.microsoft.com/office/powerpoint/2010/main" val="161718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5314-D151-9382-6525-11FBC4CEBD47}"/>
              </a:ext>
            </a:extLst>
          </p:cNvPr>
          <p:cNvSpPr>
            <a:spLocks noGrp="1"/>
          </p:cNvSpPr>
          <p:nvPr>
            <p:ph type="title"/>
          </p:nvPr>
        </p:nvSpPr>
        <p:spPr/>
        <p:txBody>
          <a:bodyPr/>
          <a:lstStyle/>
          <a:p>
            <a:pPr algn="l"/>
            <a:r>
              <a:rPr lang="en-US" dirty="0"/>
              <a:t>Google</a:t>
            </a:r>
          </a:p>
        </p:txBody>
      </p:sp>
      <p:sp>
        <p:nvSpPr>
          <p:cNvPr id="5" name="Slide Number Placeholder 4">
            <a:extLst>
              <a:ext uri="{FF2B5EF4-FFF2-40B4-BE49-F238E27FC236}">
                <a16:creationId xmlns:a16="http://schemas.microsoft.com/office/drawing/2014/main" id="{0B978156-4586-2D40-58FB-D20DFBFCF970}"/>
              </a:ext>
            </a:extLst>
          </p:cNvPr>
          <p:cNvSpPr>
            <a:spLocks noGrp="1"/>
          </p:cNvSpPr>
          <p:nvPr>
            <p:ph type="sldNum" sz="quarter" idx="12"/>
          </p:nvPr>
        </p:nvSpPr>
        <p:spPr/>
        <p:txBody>
          <a:bodyPr/>
          <a:lstStyle/>
          <a:p>
            <a:fld id="{A49DFD55-3C28-40EF-9E31-A92D2E4017FF}" type="slidenum">
              <a:rPr lang="en-US" smtClean="0"/>
              <a:pPr/>
              <a:t>28</a:t>
            </a:fld>
            <a:endParaRPr lang="en-US" dirty="0"/>
          </a:p>
        </p:txBody>
      </p:sp>
      <p:pic>
        <p:nvPicPr>
          <p:cNvPr id="4" name="Picture 3" descr="A screenshot of a email">
            <a:extLst>
              <a:ext uri="{FF2B5EF4-FFF2-40B4-BE49-F238E27FC236}">
                <a16:creationId xmlns:a16="http://schemas.microsoft.com/office/drawing/2014/main" id="{098AB493-85AD-BDA5-FC96-45F3E4B52A55}"/>
              </a:ext>
            </a:extLst>
          </p:cNvPr>
          <p:cNvPicPr>
            <a:picLocks noChangeAspect="1"/>
          </p:cNvPicPr>
          <p:nvPr/>
        </p:nvPicPr>
        <p:blipFill>
          <a:blip r:embed="rId2"/>
          <a:stretch>
            <a:fillRect/>
          </a:stretch>
        </p:blipFill>
        <p:spPr>
          <a:xfrm>
            <a:off x="4494797" y="433387"/>
            <a:ext cx="6210300" cy="6105525"/>
          </a:xfrm>
          <a:prstGeom prst="rect">
            <a:avLst/>
          </a:prstGeom>
        </p:spPr>
      </p:pic>
    </p:spTree>
    <p:extLst>
      <p:ext uri="{BB962C8B-B14F-4D97-AF65-F5344CB8AC3E}">
        <p14:creationId xmlns:p14="http://schemas.microsoft.com/office/powerpoint/2010/main" val="116757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5314-D151-9382-6525-11FBC4CEBD47}"/>
              </a:ext>
            </a:extLst>
          </p:cNvPr>
          <p:cNvSpPr>
            <a:spLocks noGrp="1"/>
          </p:cNvSpPr>
          <p:nvPr>
            <p:ph type="title"/>
          </p:nvPr>
        </p:nvSpPr>
        <p:spPr/>
        <p:txBody>
          <a:bodyPr/>
          <a:lstStyle/>
          <a:p>
            <a:pPr algn="l"/>
            <a:r>
              <a:rPr lang="en-US" dirty="0"/>
              <a:t>Google</a:t>
            </a:r>
          </a:p>
        </p:txBody>
      </p:sp>
      <p:sp>
        <p:nvSpPr>
          <p:cNvPr id="5" name="Slide Number Placeholder 4">
            <a:extLst>
              <a:ext uri="{FF2B5EF4-FFF2-40B4-BE49-F238E27FC236}">
                <a16:creationId xmlns:a16="http://schemas.microsoft.com/office/drawing/2014/main" id="{0B978156-4586-2D40-58FB-D20DFBFCF970}"/>
              </a:ext>
            </a:extLst>
          </p:cNvPr>
          <p:cNvSpPr>
            <a:spLocks noGrp="1"/>
          </p:cNvSpPr>
          <p:nvPr>
            <p:ph type="sldNum" sz="quarter" idx="12"/>
          </p:nvPr>
        </p:nvSpPr>
        <p:spPr/>
        <p:txBody>
          <a:bodyPr/>
          <a:lstStyle/>
          <a:p>
            <a:fld id="{A49DFD55-3C28-40EF-9E31-A92D2E4017FF}" type="slidenum">
              <a:rPr lang="en-US" smtClean="0"/>
              <a:pPr/>
              <a:t>29</a:t>
            </a:fld>
            <a:endParaRPr lang="en-US" dirty="0"/>
          </a:p>
        </p:txBody>
      </p:sp>
      <p:pic>
        <p:nvPicPr>
          <p:cNvPr id="4" name="Picture 3" descr="A screenshot of a computer&#10;&#10;Description automatically generated">
            <a:extLst>
              <a:ext uri="{FF2B5EF4-FFF2-40B4-BE49-F238E27FC236}">
                <a16:creationId xmlns:a16="http://schemas.microsoft.com/office/drawing/2014/main" id="{A8F12AE6-DA61-9F58-32C2-696D010090EC}"/>
              </a:ext>
            </a:extLst>
          </p:cNvPr>
          <p:cNvPicPr>
            <a:picLocks noChangeAspect="1"/>
          </p:cNvPicPr>
          <p:nvPr/>
        </p:nvPicPr>
        <p:blipFill>
          <a:blip r:embed="rId2"/>
          <a:stretch>
            <a:fillRect/>
          </a:stretch>
        </p:blipFill>
        <p:spPr>
          <a:xfrm>
            <a:off x="3043237" y="1981200"/>
            <a:ext cx="7824712" cy="3710940"/>
          </a:xfrm>
          <a:prstGeom prst="rect">
            <a:avLst/>
          </a:prstGeom>
        </p:spPr>
      </p:pic>
    </p:spTree>
    <p:extLst>
      <p:ext uri="{BB962C8B-B14F-4D97-AF65-F5344CB8AC3E}">
        <p14:creationId xmlns:p14="http://schemas.microsoft.com/office/powerpoint/2010/main" val="154219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A79F73-F5E7-3AFE-6EFE-F0B4F9C564AB}"/>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
        <p:nvSpPr>
          <p:cNvPr id="7" name="Isosceles Triangle 6">
            <a:extLst>
              <a:ext uri="{FF2B5EF4-FFF2-40B4-BE49-F238E27FC236}">
                <a16:creationId xmlns:a16="http://schemas.microsoft.com/office/drawing/2014/main" id="{9ECB7A47-6A52-DF46-4485-7E329EEA9793}"/>
              </a:ext>
            </a:extLst>
          </p:cNvPr>
          <p:cNvSpPr/>
          <p:nvPr/>
        </p:nvSpPr>
        <p:spPr>
          <a:xfrm>
            <a:off x="2583180" y="432375"/>
            <a:ext cx="6972300" cy="549783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4716727-8E3F-E976-4B30-CEDBFFCF9334}"/>
              </a:ext>
            </a:extLst>
          </p:cNvPr>
          <p:cNvSpPr txBox="1"/>
          <p:nvPr/>
        </p:nvSpPr>
        <p:spPr>
          <a:xfrm>
            <a:off x="6553200" y="548640"/>
            <a:ext cx="2167890" cy="584775"/>
          </a:xfrm>
          <a:prstGeom prst="rect">
            <a:avLst/>
          </a:prstGeom>
          <a:noFill/>
        </p:spPr>
        <p:txBody>
          <a:bodyPr wrap="square" rtlCol="0">
            <a:spAutoFit/>
          </a:bodyPr>
          <a:lstStyle/>
          <a:p>
            <a:r>
              <a:rPr lang="en-US" sz="3200" dirty="0"/>
              <a:t>Privacy</a:t>
            </a:r>
          </a:p>
        </p:txBody>
      </p:sp>
      <p:sp>
        <p:nvSpPr>
          <p:cNvPr id="9" name="TextBox 8">
            <a:extLst>
              <a:ext uri="{FF2B5EF4-FFF2-40B4-BE49-F238E27FC236}">
                <a16:creationId xmlns:a16="http://schemas.microsoft.com/office/drawing/2014/main" id="{D0865A42-150E-9121-865C-40AD60F2AAE2}"/>
              </a:ext>
            </a:extLst>
          </p:cNvPr>
          <p:cNvSpPr txBox="1"/>
          <p:nvPr/>
        </p:nvSpPr>
        <p:spPr>
          <a:xfrm>
            <a:off x="468630" y="5530096"/>
            <a:ext cx="2167890" cy="584775"/>
          </a:xfrm>
          <a:prstGeom prst="rect">
            <a:avLst/>
          </a:prstGeom>
          <a:noFill/>
        </p:spPr>
        <p:txBody>
          <a:bodyPr wrap="square" rtlCol="0">
            <a:spAutoFit/>
          </a:bodyPr>
          <a:lstStyle/>
          <a:p>
            <a:r>
              <a:rPr lang="en-US" sz="3200" dirty="0"/>
              <a:t>Consent</a:t>
            </a:r>
          </a:p>
        </p:txBody>
      </p:sp>
      <p:sp>
        <p:nvSpPr>
          <p:cNvPr id="10" name="TextBox 9">
            <a:extLst>
              <a:ext uri="{FF2B5EF4-FFF2-40B4-BE49-F238E27FC236}">
                <a16:creationId xmlns:a16="http://schemas.microsoft.com/office/drawing/2014/main" id="{544F2326-2ED7-C50A-839C-2BADA3CB73BA}"/>
              </a:ext>
            </a:extLst>
          </p:cNvPr>
          <p:cNvSpPr txBox="1"/>
          <p:nvPr/>
        </p:nvSpPr>
        <p:spPr>
          <a:xfrm>
            <a:off x="9555480" y="5345430"/>
            <a:ext cx="2167890" cy="584775"/>
          </a:xfrm>
          <a:prstGeom prst="rect">
            <a:avLst/>
          </a:prstGeom>
          <a:noFill/>
        </p:spPr>
        <p:txBody>
          <a:bodyPr wrap="square" rtlCol="0">
            <a:spAutoFit/>
          </a:bodyPr>
          <a:lstStyle/>
          <a:p>
            <a:r>
              <a:rPr lang="en-US" sz="3200" dirty="0"/>
              <a:t>Contract</a:t>
            </a:r>
          </a:p>
        </p:txBody>
      </p:sp>
      <p:sp>
        <p:nvSpPr>
          <p:cNvPr id="11" name="TextBox 10">
            <a:extLst>
              <a:ext uri="{FF2B5EF4-FFF2-40B4-BE49-F238E27FC236}">
                <a16:creationId xmlns:a16="http://schemas.microsoft.com/office/drawing/2014/main" id="{EAAFA466-88CA-7568-8A1F-008DC2D3B696}"/>
              </a:ext>
            </a:extLst>
          </p:cNvPr>
          <p:cNvSpPr txBox="1"/>
          <p:nvPr/>
        </p:nvSpPr>
        <p:spPr>
          <a:xfrm>
            <a:off x="2126280" y="2581125"/>
            <a:ext cx="8853839" cy="1200329"/>
          </a:xfrm>
          <a:prstGeom prst="rect">
            <a:avLst/>
          </a:prstGeom>
          <a:noFill/>
        </p:spPr>
        <p:txBody>
          <a:bodyPr wrap="square" rtlCol="0">
            <a:spAutoFit/>
          </a:bodyPr>
          <a:lstStyle/>
          <a:p>
            <a:r>
              <a:rPr lang="en-US" sz="2400" dirty="0">
                <a:effectLst/>
                <a:latin typeface="+mj-lt"/>
                <a:ea typeface="Calibri" panose="020F0502020204030204" pitchFamily="34" charset="0"/>
              </a:rPr>
              <a:t>RUFADAA is model legislation that has been enacted in Virginia.  The creation of the original UFADAA by the Uniform Law Commission had three major components (3 points of triangle): </a:t>
            </a:r>
            <a:endParaRPr lang="en-US" sz="4000" dirty="0">
              <a:latin typeface="+mj-lt"/>
            </a:endParaRPr>
          </a:p>
        </p:txBody>
      </p:sp>
    </p:spTree>
    <p:extLst>
      <p:ext uri="{BB962C8B-B14F-4D97-AF65-F5344CB8AC3E}">
        <p14:creationId xmlns:p14="http://schemas.microsoft.com/office/powerpoint/2010/main" val="20754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0476-22E5-DFE1-0C52-E1E1D7680FF7}"/>
              </a:ext>
            </a:extLst>
          </p:cNvPr>
          <p:cNvSpPr>
            <a:spLocks noGrp="1"/>
          </p:cNvSpPr>
          <p:nvPr>
            <p:ph type="title"/>
          </p:nvPr>
        </p:nvSpPr>
        <p:spPr/>
        <p:txBody>
          <a:bodyPr/>
          <a:lstStyle/>
          <a:p>
            <a:pPr algn="l"/>
            <a:r>
              <a:rPr lang="en-US" dirty="0"/>
              <a:t>Twitter / x</a:t>
            </a:r>
          </a:p>
        </p:txBody>
      </p:sp>
      <p:sp>
        <p:nvSpPr>
          <p:cNvPr id="5" name="Slide Number Placeholder 4">
            <a:extLst>
              <a:ext uri="{FF2B5EF4-FFF2-40B4-BE49-F238E27FC236}">
                <a16:creationId xmlns:a16="http://schemas.microsoft.com/office/drawing/2014/main" id="{C9C06AF5-15B1-B952-AD80-968A2807E1BE}"/>
              </a:ext>
            </a:extLst>
          </p:cNvPr>
          <p:cNvSpPr>
            <a:spLocks noGrp="1"/>
          </p:cNvSpPr>
          <p:nvPr>
            <p:ph type="sldNum" sz="quarter" idx="12"/>
          </p:nvPr>
        </p:nvSpPr>
        <p:spPr/>
        <p:txBody>
          <a:bodyPr/>
          <a:lstStyle/>
          <a:p>
            <a:fld id="{A49DFD55-3C28-40EF-9E31-A92D2E4017FF}" type="slidenum">
              <a:rPr lang="en-US" smtClean="0"/>
              <a:pPr/>
              <a:t>30</a:t>
            </a:fld>
            <a:endParaRPr lang="en-US" dirty="0"/>
          </a:p>
        </p:txBody>
      </p:sp>
      <p:pic>
        <p:nvPicPr>
          <p:cNvPr id="4" name="Picture 3" descr="A screenshot of a computer screen&#10;&#10;Description automatically generated">
            <a:extLst>
              <a:ext uri="{FF2B5EF4-FFF2-40B4-BE49-F238E27FC236}">
                <a16:creationId xmlns:a16="http://schemas.microsoft.com/office/drawing/2014/main" id="{14E1890C-A024-C20B-2513-39A4F6D21A96}"/>
              </a:ext>
            </a:extLst>
          </p:cNvPr>
          <p:cNvPicPr>
            <a:picLocks noChangeAspect="1"/>
          </p:cNvPicPr>
          <p:nvPr/>
        </p:nvPicPr>
        <p:blipFill>
          <a:blip r:embed="rId2"/>
          <a:stretch>
            <a:fillRect/>
          </a:stretch>
        </p:blipFill>
        <p:spPr>
          <a:xfrm>
            <a:off x="3765233" y="1218021"/>
            <a:ext cx="7622857" cy="5274854"/>
          </a:xfrm>
          <a:prstGeom prst="rect">
            <a:avLst/>
          </a:prstGeom>
        </p:spPr>
      </p:pic>
    </p:spTree>
    <p:extLst>
      <p:ext uri="{BB962C8B-B14F-4D97-AF65-F5344CB8AC3E}">
        <p14:creationId xmlns:p14="http://schemas.microsoft.com/office/powerpoint/2010/main" val="335705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AE9D-F84A-83DA-6C10-D97A94DF0DB2}"/>
              </a:ext>
            </a:extLst>
          </p:cNvPr>
          <p:cNvSpPr>
            <a:spLocks noGrp="1"/>
          </p:cNvSpPr>
          <p:nvPr>
            <p:ph type="title"/>
          </p:nvPr>
        </p:nvSpPr>
        <p:spPr/>
        <p:txBody>
          <a:bodyPr/>
          <a:lstStyle/>
          <a:p>
            <a:pPr algn="l"/>
            <a:r>
              <a:rPr lang="en-US" dirty="0"/>
              <a:t>Twitter / x</a:t>
            </a:r>
          </a:p>
        </p:txBody>
      </p:sp>
      <p:sp>
        <p:nvSpPr>
          <p:cNvPr id="5" name="Slide Number Placeholder 4">
            <a:extLst>
              <a:ext uri="{FF2B5EF4-FFF2-40B4-BE49-F238E27FC236}">
                <a16:creationId xmlns:a16="http://schemas.microsoft.com/office/drawing/2014/main" id="{F1CEB373-3D61-840D-A572-743D278B332D}"/>
              </a:ext>
            </a:extLst>
          </p:cNvPr>
          <p:cNvSpPr>
            <a:spLocks noGrp="1"/>
          </p:cNvSpPr>
          <p:nvPr>
            <p:ph type="sldNum" sz="quarter" idx="12"/>
          </p:nvPr>
        </p:nvSpPr>
        <p:spPr/>
        <p:txBody>
          <a:bodyPr/>
          <a:lstStyle/>
          <a:p>
            <a:fld id="{A49DFD55-3C28-40EF-9E31-A92D2E4017FF}" type="slidenum">
              <a:rPr lang="en-US" smtClean="0"/>
              <a:pPr/>
              <a:t>31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3BAABAD2-899F-085B-E334-8BD92853B566}"/>
              </a:ext>
            </a:extLst>
          </p:cNvPr>
          <p:cNvPicPr>
            <a:picLocks noChangeAspect="1"/>
          </p:cNvPicPr>
          <p:nvPr/>
        </p:nvPicPr>
        <p:blipFill>
          <a:blip r:embed="rId2"/>
          <a:stretch>
            <a:fillRect/>
          </a:stretch>
        </p:blipFill>
        <p:spPr>
          <a:xfrm>
            <a:off x="3581401" y="871537"/>
            <a:ext cx="7829550" cy="5667375"/>
          </a:xfrm>
          <a:prstGeom prst="rect">
            <a:avLst/>
          </a:prstGeom>
        </p:spPr>
      </p:pic>
    </p:spTree>
    <p:extLst>
      <p:ext uri="{BB962C8B-B14F-4D97-AF65-F5344CB8AC3E}">
        <p14:creationId xmlns:p14="http://schemas.microsoft.com/office/powerpoint/2010/main" val="80913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CF53-B20B-31EB-4F36-BC9001B40DAD}"/>
              </a:ext>
            </a:extLst>
          </p:cNvPr>
          <p:cNvSpPr>
            <a:spLocks noGrp="1"/>
          </p:cNvSpPr>
          <p:nvPr>
            <p:ph type="title"/>
          </p:nvPr>
        </p:nvSpPr>
        <p:spPr/>
        <p:txBody>
          <a:bodyPr/>
          <a:lstStyle/>
          <a:p>
            <a:pPr algn="l"/>
            <a:r>
              <a:rPr lang="en-US" dirty="0"/>
              <a:t>Instagram</a:t>
            </a:r>
          </a:p>
        </p:txBody>
      </p:sp>
      <p:sp>
        <p:nvSpPr>
          <p:cNvPr id="5" name="Slide Number Placeholder 4">
            <a:extLst>
              <a:ext uri="{FF2B5EF4-FFF2-40B4-BE49-F238E27FC236}">
                <a16:creationId xmlns:a16="http://schemas.microsoft.com/office/drawing/2014/main" id="{2C415CF8-E55C-64E9-BFC5-C7F579A2B8E0}"/>
              </a:ext>
            </a:extLst>
          </p:cNvPr>
          <p:cNvSpPr>
            <a:spLocks noGrp="1"/>
          </p:cNvSpPr>
          <p:nvPr>
            <p:ph type="sldNum" sz="quarter" idx="12"/>
          </p:nvPr>
        </p:nvSpPr>
        <p:spPr/>
        <p:txBody>
          <a:bodyPr/>
          <a:lstStyle/>
          <a:p>
            <a:fld id="{A49DFD55-3C28-40EF-9E31-A92D2E4017FF}" type="slidenum">
              <a:rPr lang="en-US" smtClean="0"/>
              <a:pPr/>
              <a:t>32</a:t>
            </a:fld>
            <a:endParaRPr lang="en-US" dirty="0"/>
          </a:p>
        </p:txBody>
      </p:sp>
      <p:pic>
        <p:nvPicPr>
          <p:cNvPr id="8" name="Picture 7" descr="A screenshot of a social media account&#10;&#10;Description automatically generated">
            <a:extLst>
              <a:ext uri="{FF2B5EF4-FFF2-40B4-BE49-F238E27FC236}">
                <a16:creationId xmlns:a16="http://schemas.microsoft.com/office/drawing/2014/main" id="{4AF351A7-43FC-FFC8-5451-0E025BD2B8C7}"/>
              </a:ext>
            </a:extLst>
          </p:cNvPr>
          <p:cNvPicPr>
            <a:picLocks noChangeAspect="1"/>
          </p:cNvPicPr>
          <p:nvPr/>
        </p:nvPicPr>
        <p:blipFill>
          <a:blip r:embed="rId2"/>
          <a:stretch>
            <a:fillRect/>
          </a:stretch>
        </p:blipFill>
        <p:spPr>
          <a:xfrm>
            <a:off x="3280410" y="1537875"/>
            <a:ext cx="7549515" cy="4553363"/>
          </a:xfrm>
          <a:prstGeom prst="rect">
            <a:avLst/>
          </a:prstGeom>
        </p:spPr>
      </p:pic>
    </p:spTree>
    <p:extLst>
      <p:ext uri="{BB962C8B-B14F-4D97-AF65-F5344CB8AC3E}">
        <p14:creationId xmlns:p14="http://schemas.microsoft.com/office/powerpoint/2010/main" val="201091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B9AE-DBC7-5817-6F47-2B413B23DC63}"/>
              </a:ext>
            </a:extLst>
          </p:cNvPr>
          <p:cNvSpPr>
            <a:spLocks noGrp="1"/>
          </p:cNvSpPr>
          <p:nvPr>
            <p:ph type="title"/>
          </p:nvPr>
        </p:nvSpPr>
        <p:spPr/>
        <p:txBody>
          <a:bodyPr/>
          <a:lstStyle/>
          <a:p>
            <a:pPr algn="l"/>
            <a:r>
              <a:rPr lang="en-US" dirty="0"/>
              <a:t>Linkedin</a:t>
            </a:r>
          </a:p>
        </p:txBody>
      </p:sp>
      <p:sp>
        <p:nvSpPr>
          <p:cNvPr id="5" name="Slide Number Placeholder 4">
            <a:extLst>
              <a:ext uri="{FF2B5EF4-FFF2-40B4-BE49-F238E27FC236}">
                <a16:creationId xmlns:a16="http://schemas.microsoft.com/office/drawing/2014/main" id="{EA444C25-3B64-B0B3-2561-575DFB31A470}"/>
              </a:ext>
            </a:extLst>
          </p:cNvPr>
          <p:cNvSpPr>
            <a:spLocks noGrp="1"/>
          </p:cNvSpPr>
          <p:nvPr>
            <p:ph type="sldNum" sz="quarter" idx="12"/>
          </p:nvPr>
        </p:nvSpPr>
        <p:spPr/>
        <p:txBody>
          <a:bodyPr/>
          <a:lstStyle/>
          <a:p>
            <a:fld id="{A49DFD55-3C28-40EF-9E31-A92D2E4017FF}" type="slidenum">
              <a:rPr lang="en-US" smtClean="0"/>
              <a:pPr/>
              <a:t>33</a:t>
            </a:fld>
            <a:endParaRPr lang="en-US" dirty="0"/>
          </a:p>
        </p:txBody>
      </p:sp>
      <p:pic>
        <p:nvPicPr>
          <p:cNvPr id="8" name="Picture 7" descr="A screenshot of a phone&#10;&#10;Description automatically generated">
            <a:extLst>
              <a:ext uri="{FF2B5EF4-FFF2-40B4-BE49-F238E27FC236}">
                <a16:creationId xmlns:a16="http://schemas.microsoft.com/office/drawing/2014/main" id="{E92A1B99-6A45-A7D8-71B0-A051AF0F5C15}"/>
              </a:ext>
            </a:extLst>
          </p:cNvPr>
          <p:cNvPicPr>
            <a:picLocks noChangeAspect="1"/>
          </p:cNvPicPr>
          <p:nvPr/>
        </p:nvPicPr>
        <p:blipFill>
          <a:blip r:embed="rId2"/>
          <a:stretch>
            <a:fillRect/>
          </a:stretch>
        </p:blipFill>
        <p:spPr>
          <a:xfrm>
            <a:off x="2160104" y="1371600"/>
            <a:ext cx="10031895" cy="5243945"/>
          </a:xfrm>
          <a:prstGeom prst="rect">
            <a:avLst/>
          </a:prstGeom>
        </p:spPr>
      </p:pic>
    </p:spTree>
    <p:extLst>
      <p:ext uri="{BB962C8B-B14F-4D97-AF65-F5344CB8AC3E}">
        <p14:creationId xmlns:p14="http://schemas.microsoft.com/office/powerpoint/2010/main" val="298491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044-855C-D4A7-41F4-DD340989F85B}"/>
              </a:ext>
            </a:extLst>
          </p:cNvPr>
          <p:cNvSpPr>
            <a:spLocks noGrp="1"/>
          </p:cNvSpPr>
          <p:nvPr>
            <p:ph type="title"/>
          </p:nvPr>
        </p:nvSpPr>
        <p:spPr/>
        <p:txBody>
          <a:bodyPr/>
          <a:lstStyle/>
          <a:p>
            <a:pPr algn="l"/>
            <a:r>
              <a:rPr lang="en-US" dirty="0"/>
              <a:t>Linkedin</a:t>
            </a:r>
          </a:p>
        </p:txBody>
      </p:sp>
      <p:sp>
        <p:nvSpPr>
          <p:cNvPr id="5" name="Slide Number Placeholder 4">
            <a:extLst>
              <a:ext uri="{FF2B5EF4-FFF2-40B4-BE49-F238E27FC236}">
                <a16:creationId xmlns:a16="http://schemas.microsoft.com/office/drawing/2014/main" id="{6EB07ADA-6C19-F166-4BDE-0F135E2686B3}"/>
              </a:ext>
            </a:extLst>
          </p:cNvPr>
          <p:cNvSpPr>
            <a:spLocks noGrp="1"/>
          </p:cNvSpPr>
          <p:nvPr>
            <p:ph type="sldNum" sz="quarter" idx="12"/>
          </p:nvPr>
        </p:nvSpPr>
        <p:spPr/>
        <p:txBody>
          <a:bodyPr/>
          <a:lstStyle/>
          <a:p>
            <a:fld id="{A49DFD55-3C28-40EF-9E31-A92D2E4017FF}" type="slidenum">
              <a:rPr lang="en-US" smtClean="0"/>
              <a:pPr/>
              <a:t>34</a:t>
            </a:fld>
            <a:endParaRPr lang="en-US" dirty="0"/>
          </a:p>
        </p:txBody>
      </p:sp>
      <p:pic>
        <p:nvPicPr>
          <p:cNvPr id="9" name="Picture 8" descr="A screenshot of a linkin account&#10;&#10;Description automatically generated">
            <a:extLst>
              <a:ext uri="{FF2B5EF4-FFF2-40B4-BE49-F238E27FC236}">
                <a16:creationId xmlns:a16="http://schemas.microsoft.com/office/drawing/2014/main" id="{843C9F5C-FBDC-5FBF-DD37-DB4C1745F035}"/>
              </a:ext>
            </a:extLst>
          </p:cNvPr>
          <p:cNvPicPr>
            <a:picLocks noChangeAspect="1"/>
          </p:cNvPicPr>
          <p:nvPr/>
        </p:nvPicPr>
        <p:blipFill>
          <a:blip r:embed="rId2"/>
          <a:stretch>
            <a:fillRect/>
          </a:stretch>
        </p:blipFill>
        <p:spPr>
          <a:xfrm>
            <a:off x="4260036" y="604837"/>
            <a:ext cx="6355576" cy="5934075"/>
          </a:xfrm>
          <a:prstGeom prst="rect">
            <a:avLst/>
          </a:prstGeom>
        </p:spPr>
      </p:pic>
    </p:spTree>
    <p:extLst>
      <p:ext uri="{BB962C8B-B14F-4D97-AF65-F5344CB8AC3E}">
        <p14:creationId xmlns:p14="http://schemas.microsoft.com/office/powerpoint/2010/main" val="2038919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044-855C-D4A7-41F4-DD340989F85B}"/>
              </a:ext>
            </a:extLst>
          </p:cNvPr>
          <p:cNvSpPr>
            <a:spLocks noGrp="1"/>
          </p:cNvSpPr>
          <p:nvPr>
            <p:ph type="title"/>
          </p:nvPr>
        </p:nvSpPr>
        <p:spPr/>
        <p:txBody>
          <a:bodyPr/>
          <a:lstStyle/>
          <a:p>
            <a:pPr algn="l"/>
            <a:r>
              <a:rPr lang="en-US" dirty="0"/>
              <a:t>Linkedin</a:t>
            </a:r>
          </a:p>
        </p:txBody>
      </p:sp>
      <p:sp>
        <p:nvSpPr>
          <p:cNvPr id="5" name="Slide Number Placeholder 4">
            <a:extLst>
              <a:ext uri="{FF2B5EF4-FFF2-40B4-BE49-F238E27FC236}">
                <a16:creationId xmlns:a16="http://schemas.microsoft.com/office/drawing/2014/main" id="{6EB07ADA-6C19-F166-4BDE-0F135E2686B3}"/>
              </a:ext>
            </a:extLst>
          </p:cNvPr>
          <p:cNvSpPr>
            <a:spLocks noGrp="1"/>
          </p:cNvSpPr>
          <p:nvPr>
            <p:ph type="sldNum" sz="quarter" idx="12"/>
          </p:nvPr>
        </p:nvSpPr>
        <p:spPr/>
        <p:txBody>
          <a:bodyPr/>
          <a:lstStyle/>
          <a:p>
            <a:fld id="{A49DFD55-3C28-40EF-9E31-A92D2E4017FF}" type="slidenum">
              <a:rPr lang="en-US" smtClean="0"/>
              <a:pPr/>
              <a:t>35</a:t>
            </a:fld>
            <a:endParaRPr lang="en-US" dirty="0"/>
          </a:p>
        </p:txBody>
      </p:sp>
      <p:pic>
        <p:nvPicPr>
          <p:cNvPr id="4" name="Picture 3" descr="A screenshot of a message&#10;&#10;Description automatically generated">
            <a:extLst>
              <a:ext uri="{FF2B5EF4-FFF2-40B4-BE49-F238E27FC236}">
                <a16:creationId xmlns:a16="http://schemas.microsoft.com/office/drawing/2014/main" id="{EA0CB330-83A0-8D25-F7E2-27F80EBC7611}"/>
              </a:ext>
            </a:extLst>
          </p:cNvPr>
          <p:cNvPicPr>
            <a:picLocks noChangeAspect="1"/>
          </p:cNvPicPr>
          <p:nvPr/>
        </p:nvPicPr>
        <p:blipFill>
          <a:blip r:embed="rId2"/>
          <a:stretch>
            <a:fillRect/>
          </a:stretch>
        </p:blipFill>
        <p:spPr>
          <a:xfrm>
            <a:off x="1621661" y="2376489"/>
            <a:ext cx="8948677" cy="2924174"/>
          </a:xfrm>
          <a:prstGeom prst="rect">
            <a:avLst/>
          </a:prstGeom>
        </p:spPr>
      </p:pic>
    </p:spTree>
    <p:extLst>
      <p:ext uri="{BB962C8B-B14F-4D97-AF65-F5344CB8AC3E}">
        <p14:creationId xmlns:p14="http://schemas.microsoft.com/office/powerpoint/2010/main" val="947569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PayPal</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36</a:t>
            </a:fld>
            <a:endParaRPr lang="en-US" dirty="0"/>
          </a:p>
        </p:txBody>
      </p:sp>
      <p:pic>
        <p:nvPicPr>
          <p:cNvPr id="4" name="Picture 3" descr="A close-up of a document&#10;&#10;Description automatically generated">
            <a:extLst>
              <a:ext uri="{FF2B5EF4-FFF2-40B4-BE49-F238E27FC236}">
                <a16:creationId xmlns:a16="http://schemas.microsoft.com/office/drawing/2014/main" id="{DD8F4D7B-CF9E-3133-98B7-31FBCF117735}"/>
              </a:ext>
            </a:extLst>
          </p:cNvPr>
          <p:cNvPicPr>
            <a:picLocks noChangeAspect="1"/>
          </p:cNvPicPr>
          <p:nvPr/>
        </p:nvPicPr>
        <p:blipFill>
          <a:blip r:embed="rId2"/>
          <a:stretch>
            <a:fillRect/>
          </a:stretch>
        </p:blipFill>
        <p:spPr>
          <a:xfrm>
            <a:off x="2514600" y="1060200"/>
            <a:ext cx="8420100" cy="5569200"/>
          </a:xfrm>
          <a:prstGeom prst="rect">
            <a:avLst/>
          </a:prstGeom>
        </p:spPr>
      </p:pic>
    </p:spTree>
    <p:extLst>
      <p:ext uri="{BB962C8B-B14F-4D97-AF65-F5344CB8AC3E}">
        <p14:creationId xmlns:p14="http://schemas.microsoft.com/office/powerpoint/2010/main" val="295909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Apple</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37</a:t>
            </a:fld>
            <a:endParaRPr lang="en-US" dirty="0"/>
          </a:p>
        </p:txBody>
      </p:sp>
      <p:pic>
        <p:nvPicPr>
          <p:cNvPr id="4" name="Picture 3" descr="A screenshot of a computer&#10;&#10;Description automatically generated">
            <a:extLst>
              <a:ext uri="{FF2B5EF4-FFF2-40B4-BE49-F238E27FC236}">
                <a16:creationId xmlns:a16="http://schemas.microsoft.com/office/drawing/2014/main" id="{D505464E-4F1B-C29F-2C54-86F4F4AB7104}"/>
              </a:ext>
            </a:extLst>
          </p:cNvPr>
          <p:cNvPicPr>
            <a:picLocks noChangeAspect="1"/>
          </p:cNvPicPr>
          <p:nvPr/>
        </p:nvPicPr>
        <p:blipFill>
          <a:blip r:embed="rId2"/>
          <a:stretch>
            <a:fillRect/>
          </a:stretch>
        </p:blipFill>
        <p:spPr>
          <a:xfrm>
            <a:off x="3897630" y="571363"/>
            <a:ext cx="6565070" cy="5967549"/>
          </a:xfrm>
          <a:prstGeom prst="rect">
            <a:avLst/>
          </a:prstGeom>
        </p:spPr>
      </p:pic>
    </p:spTree>
    <p:extLst>
      <p:ext uri="{BB962C8B-B14F-4D97-AF65-F5344CB8AC3E}">
        <p14:creationId xmlns:p14="http://schemas.microsoft.com/office/powerpoint/2010/main" val="217420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Apple</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38</a:t>
            </a:fld>
            <a:endParaRPr lang="en-US" dirty="0"/>
          </a:p>
        </p:txBody>
      </p:sp>
      <p:pic>
        <p:nvPicPr>
          <p:cNvPr id="6" name="Picture 5" descr="A screenshot of a contact us&#10;&#10;Description automatically generated">
            <a:extLst>
              <a:ext uri="{FF2B5EF4-FFF2-40B4-BE49-F238E27FC236}">
                <a16:creationId xmlns:a16="http://schemas.microsoft.com/office/drawing/2014/main" id="{F3869FF1-E7D2-22F8-D591-12D2DE5E4960}"/>
              </a:ext>
            </a:extLst>
          </p:cNvPr>
          <p:cNvPicPr>
            <a:picLocks noChangeAspect="1"/>
          </p:cNvPicPr>
          <p:nvPr/>
        </p:nvPicPr>
        <p:blipFill>
          <a:blip r:embed="rId2"/>
          <a:stretch>
            <a:fillRect/>
          </a:stretch>
        </p:blipFill>
        <p:spPr>
          <a:xfrm>
            <a:off x="2791769" y="720089"/>
            <a:ext cx="7242818" cy="5937885"/>
          </a:xfrm>
          <a:prstGeom prst="rect">
            <a:avLst/>
          </a:prstGeom>
        </p:spPr>
      </p:pic>
    </p:spTree>
    <p:extLst>
      <p:ext uri="{BB962C8B-B14F-4D97-AF65-F5344CB8AC3E}">
        <p14:creationId xmlns:p14="http://schemas.microsoft.com/office/powerpoint/2010/main" val="294583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Apple</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39</a:t>
            </a:fld>
            <a:endParaRPr lang="en-US" dirty="0"/>
          </a:p>
        </p:txBody>
      </p:sp>
      <p:pic>
        <p:nvPicPr>
          <p:cNvPr id="4" name="Picture 3" descr="A screenshot of a phone&#10;&#10;Description automatically generated">
            <a:extLst>
              <a:ext uri="{FF2B5EF4-FFF2-40B4-BE49-F238E27FC236}">
                <a16:creationId xmlns:a16="http://schemas.microsoft.com/office/drawing/2014/main" id="{50024AC2-F85D-1EB9-EE6F-F678A94008A4}"/>
              </a:ext>
            </a:extLst>
          </p:cNvPr>
          <p:cNvPicPr>
            <a:picLocks noChangeAspect="1"/>
          </p:cNvPicPr>
          <p:nvPr/>
        </p:nvPicPr>
        <p:blipFill>
          <a:blip r:embed="rId2"/>
          <a:stretch>
            <a:fillRect/>
          </a:stretch>
        </p:blipFill>
        <p:spPr>
          <a:xfrm>
            <a:off x="3944523" y="267176"/>
            <a:ext cx="7239731" cy="6323647"/>
          </a:xfrm>
          <a:prstGeom prst="rect">
            <a:avLst/>
          </a:prstGeom>
        </p:spPr>
      </p:pic>
    </p:spTree>
    <p:extLst>
      <p:ext uri="{BB962C8B-B14F-4D97-AF65-F5344CB8AC3E}">
        <p14:creationId xmlns:p14="http://schemas.microsoft.com/office/powerpoint/2010/main" val="384717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A79F73-F5E7-3AFE-6EFE-F0B4F9C564AB}"/>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7" name="Isosceles Triangle 6">
            <a:extLst>
              <a:ext uri="{FF2B5EF4-FFF2-40B4-BE49-F238E27FC236}">
                <a16:creationId xmlns:a16="http://schemas.microsoft.com/office/drawing/2014/main" id="{9ECB7A47-6A52-DF46-4485-7E329EEA9793}"/>
              </a:ext>
            </a:extLst>
          </p:cNvPr>
          <p:cNvSpPr/>
          <p:nvPr/>
        </p:nvSpPr>
        <p:spPr>
          <a:xfrm>
            <a:off x="2446020" y="548640"/>
            <a:ext cx="6972300" cy="549783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4716727-8E3F-E976-4B30-CEDBFFCF9334}"/>
              </a:ext>
            </a:extLst>
          </p:cNvPr>
          <p:cNvSpPr txBox="1"/>
          <p:nvPr/>
        </p:nvSpPr>
        <p:spPr>
          <a:xfrm>
            <a:off x="5148110" y="2772547"/>
            <a:ext cx="1568115" cy="584775"/>
          </a:xfrm>
          <a:prstGeom prst="rect">
            <a:avLst/>
          </a:prstGeom>
          <a:noFill/>
        </p:spPr>
        <p:txBody>
          <a:bodyPr wrap="square" rtlCol="0">
            <a:spAutoFit/>
          </a:bodyPr>
          <a:lstStyle/>
          <a:p>
            <a:r>
              <a:rPr lang="en-US" sz="3200" dirty="0"/>
              <a:t>Privacy</a:t>
            </a:r>
          </a:p>
        </p:txBody>
      </p:sp>
      <p:sp>
        <p:nvSpPr>
          <p:cNvPr id="2" name="TextBox 1">
            <a:extLst>
              <a:ext uri="{FF2B5EF4-FFF2-40B4-BE49-F238E27FC236}">
                <a16:creationId xmlns:a16="http://schemas.microsoft.com/office/drawing/2014/main" id="{A2D6504D-5107-C334-85CD-C215869AA8BE}"/>
              </a:ext>
            </a:extLst>
          </p:cNvPr>
          <p:cNvSpPr txBox="1"/>
          <p:nvPr/>
        </p:nvSpPr>
        <p:spPr>
          <a:xfrm>
            <a:off x="2940259" y="4440715"/>
            <a:ext cx="5983818" cy="1446550"/>
          </a:xfrm>
          <a:prstGeom prst="rect">
            <a:avLst/>
          </a:prstGeom>
          <a:noFill/>
        </p:spPr>
        <p:txBody>
          <a:bodyPr wrap="none" rtlCol="0">
            <a:spAutoFit/>
          </a:bodyPr>
          <a:lstStyle/>
          <a:p>
            <a:pPr algn="ctr"/>
            <a:r>
              <a:rPr lang="en-US" sz="2200" dirty="0">
                <a:effectLst/>
                <a:latin typeface="+mj-lt"/>
                <a:ea typeface="Calibri" panose="020F0502020204030204" pitchFamily="34" charset="0"/>
              </a:rPr>
              <a:t>If a user doesn’t want their </a:t>
            </a:r>
          </a:p>
          <a:p>
            <a:pPr algn="ctr"/>
            <a:r>
              <a:rPr lang="en-US" sz="2200" dirty="0">
                <a:effectLst/>
                <a:latin typeface="+mj-lt"/>
                <a:ea typeface="Calibri" panose="020F0502020204030204" pitchFamily="34" charset="0"/>
              </a:rPr>
              <a:t>information shared with a fiduciary after </a:t>
            </a:r>
          </a:p>
          <a:p>
            <a:pPr algn="ctr"/>
            <a:r>
              <a:rPr lang="en-US" sz="2200" dirty="0">
                <a:effectLst/>
                <a:latin typeface="+mj-lt"/>
                <a:ea typeface="Calibri" panose="020F0502020204030204" pitchFamily="34" charset="0"/>
              </a:rPr>
              <a:t>death or incapacity, a custodian should protect </a:t>
            </a:r>
          </a:p>
          <a:p>
            <a:pPr algn="ctr"/>
            <a:r>
              <a:rPr lang="en-US" sz="2200" dirty="0">
                <a:effectLst/>
                <a:latin typeface="+mj-lt"/>
                <a:ea typeface="Calibri" panose="020F0502020204030204" pitchFamily="34" charset="0"/>
              </a:rPr>
              <a:t>the user’s privacy.</a:t>
            </a:r>
            <a:endParaRPr lang="en-US" sz="2200" dirty="0">
              <a:latin typeface="+mj-lt"/>
            </a:endParaRPr>
          </a:p>
        </p:txBody>
      </p:sp>
    </p:spTree>
    <p:extLst>
      <p:ext uri="{BB962C8B-B14F-4D97-AF65-F5344CB8AC3E}">
        <p14:creationId xmlns:p14="http://schemas.microsoft.com/office/powerpoint/2010/main" val="30492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Apple</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40</a:t>
            </a:fld>
            <a:endParaRPr lang="en-US" dirty="0"/>
          </a:p>
        </p:txBody>
      </p:sp>
      <p:pic>
        <p:nvPicPr>
          <p:cNvPr id="4" name="Picture 3" descr="A screenshot of a phone&#10;&#10;Description automatically generated">
            <a:extLst>
              <a:ext uri="{FF2B5EF4-FFF2-40B4-BE49-F238E27FC236}">
                <a16:creationId xmlns:a16="http://schemas.microsoft.com/office/drawing/2014/main" id="{80F4CB9B-5E30-5172-62B1-DFE147C3BDDD}"/>
              </a:ext>
            </a:extLst>
          </p:cNvPr>
          <p:cNvPicPr>
            <a:picLocks noChangeAspect="1"/>
          </p:cNvPicPr>
          <p:nvPr/>
        </p:nvPicPr>
        <p:blipFill>
          <a:blip r:embed="rId2"/>
          <a:stretch>
            <a:fillRect/>
          </a:stretch>
        </p:blipFill>
        <p:spPr>
          <a:xfrm>
            <a:off x="3886864" y="677227"/>
            <a:ext cx="7169756" cy="5503545"/>
          </a:xfrm>
          <a:prstGeom prst="rect">
            <a:avLst/>
          </a:prstGeom>
        </p:spPr>
      </p:pic>
    </p:spTree>
    <p:extLst>
      <p:ext uri="{BB962C8B-B14F-4D97-AF65-F5344CB8AC3E}">
        <p14:creationId xmlns:p14="http://schemas.microsoft.com/office/powerpoint/2010/main" val="166652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Apple</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41</a:t>
            </a:fld>
            <a:endParaRPr lang="en-US" dirty="0"/>
          </a:p>
        </p:txBody>
      </p:sp>
      <p:pic>
        <p:nvPicPr>
          <p:cNvPr id="4" name="Picture 3" descr="A cell phone with a screen&#10;&#10;Description automatically generated">
            <a:extLst>
              <a:ext uri="{FF2B5EF4-FFF2-40B4-BE49-F238E27FC236}">
                <a16:creationId xmlns:a16="http://schemas.microsoft.com/office/drawing/2014/main" id="{535BF995-C3B5-31A8-D0CE-A5AF61D8A96E}"/>
              </a:ext>
            </a:extLst>
          </p:cNvPr>
          <p:cNvPicPr>
            <a:picLocks noChangeAspect="1"/>
          </p:cNvPicPr>
          <p:nvPr/>
        </p:nvPicPr>
        <p:blipFill>
          <a:blip r:embed="rId2"/>
          <a:stretch>
            <a:fillRect/>
          </a:stretch>
        </p:blipFill>
        <p:spPr>
          <a:xfrm>
            <a:off x="3205311" y="781051"/>
            <a:ext cx="7552223" cy="5597842"/>
          </a:xfrm>
          <a:prstGeom prst="rect">
            <a:avLst/>
          </a:prstGeom>
        </p:spPr>
      </p:pic>
    </p:spTree>
    <p:extLst>
      <p:ext uri="{BB962C8B-B14F-4D97-AF65-F5344CB8AC3E}">
        <p14:creationId xmlns:p14="http://schemas.microsoft.com/office/powerpoint/2010/main" val="2056712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Microsoft</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42</a:t>
            </a:fld>
            <a:endParaRPr lang="en-US" dirty="0"/>
          </a:p>
        </p:txBody>
      </p:sp>
      <p:pic>
        <p:nvPicPr>
          <p:cNvPr id="6" name="Picture 5" descr="A screenshot of a computer error&#10;&#10;Description automatically generated">
            <a:extLst>
              <a:ext uri="{FF2B5EF4-FFF2-40B4-BE49-F238E27FC236}">
                <a16:creationId xmlns:a16="http://schemas.microsoft.com/office/drawing/2014/main" id="{C140715C-8DAD-6EF3-7450-AB272C114FF5}"/>
              </a:ext>
            </a:extLst>
          </p:cNvPr>
          <p:cNvPicPr>
            <a:picLocks noChangeAspect="1"/>
          </p:cNvPicPr>
          <p:nvPr/>
        </p:nvPicPr>
        <p:blipFill>
          <a:blip r:embed="rId2"/>
          <a:stretch>
            <a:fillRect/>
          </a:stretch>
        </p:blipFill>
        <p:spPr>
          <a:xfrm>
            <a:off x="4141743" y="656272"/>
            <a:ext cx="6406242" cy="5545455"/>
          </a:xfrm>
          <a:prstGeom prst="rect">
            <a:avLst/>
          </a:prstGeom>
        </p:spPr>
      </p:pic>
    </p:spTree>
    <p:extLst>
      <p:ext uri="{BB962C8B-B14F-4D97-AF65-F5344CB8AC3E}">
        <p14:creationId xmlns:p14="http://schemas.microsoft.com/office/powerpoint/2010/main" val="2718609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7BC8-C076-39B9-6D0A-9952DF08B9CF}"/>
              </a:ext>
            </a:extLst>
          </p:cNvPr>
          <p:cNvSpPr>
            <a:spLocks noGrp="1"/>
          </p:cNvSpPr>
          <p:nvPr>
            <p:ph type="title"/>
          </p:nvPr>
        </p:nvSpPr>
        <p:spPr/>
        <p:txBody>
          <a:bodyPr/>
          <a:lstStyle/>
          <a:p>
            <a:pPr algn="l"/>
            <a:r>
              <a:rPr lang="en-US" dirty="0"/>
              <a:t>Microsoft</a:t>
            </a:r>
          </a:p>
        </p:txBody>
      </p:sp>
      <p:sp>
        <p:nvSpPr>
          <p:cNvPr id="5" name="Slide Number Placeholder 4">
            <a:extLst>
              <a:ext uri="{FF2B5EF4-FFF2-40B4-BE49-F238E27FC236}">
                <a16:creationId xmlns:a16="http://schemas.microsoft.com/office/drawing/2014/main" id="{2217A5A4-4D2F-D576-41BD-5154B3BB0D28}"/>
              </a:ext>
            </a:extLst>
          </p:cNvPr>
          <p:cNvSpPr>
            <a:spLocks noGrp="1"/>
          </p:cNvSpPr>
          <p:nvPr>
            <p:ph type="sldNum" sz="quarter" idx="12"/>
          </p:nvPr>
        </p:nvSpPr>
        <p:spPr/>
        <p:txBody>
          <a:bodyPr/>
          <a:lstStyle/>
          <a:p>
            <a:fld id="{A49DFD55-3C28-40EF-9E31-A92D2E4017FF}" type="slidenum">
              <a:rPr lang="en-US" smtClean="0"/>
              <a:pPr/>
              <a:t>43</a:t>
            </a:fld>
            <a:endParaRPr lang="en-US" dirty="0"/>
          </a:p>
        </p:txBody>
      </p:sp>
      <p:pic>
        <p:nvPicPr>
          <p:cNvPr id="4" name="Picture 3" descr="A close-up of a computer account&#10;&#10;Description automatically generated">
            <a:extLst>
              <a:ext uri="{FF2B5EF4-FFF2-40B4-BE49-F238E27FC236}">
                <a16:creationId xmlns:a16="http://schemas.microsoft.com/office/drawing/2014/main" id="{9707C366-3B71-AE71-AF88-3C7401431CC5}"/>
              </a:ext>
            </a:extLst>
          </p:cNvPr>
          <p:cNvPicPr>
            <a:picLocks noChangeAspect="1"/>
          </p:cNvPicPr>
          <p:nvPr/>
        </p:nvPicPr>
        <p:blipFill>
          <a:blip r:embed="rId2"/>
          <a:stretch>
            <a:fillRect/>
          </a:stretch>
        </p:blipFill>
        <p:spPr>
          <a:xfrm>
            <a:off x="3581401" y="302797"/>
            <a:ext cx="7055167" cy="6418678"/>
          </a:xfrm>
          <a:prstGeom prst="rect">
            <a:avLst/>
          </a:prstGeom>
        </p:spPr>
      </p:pic>
    </p:spTree>
    <p:extLst>
      <p:ext uri="{BB962C8B-B14F-4D97-AF65-F5344CB8AC3E}">
        <p14:creationId xmlns:p14="http://schemas.microsoft.com/office/powerpoint/2010/main" val="241983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8AFE63-FE6F-1A62-D210-8117850CFB34}"/>
              </a:ext>
            </a:extLst>
          </p:cNvPr>
          <p:cNvSpPr>
            <a:spLocks noGrp="1"/>
          </p:cNvSpPr>
          <p:nvPr>
            <p:ph type="sldNum" sz="quarter" idx="12"/>
          </p:nvPr>
        </p:nvSpPr>
        <p:spPr/>
        <p:txBody>
          <a:bodyPr/>
          <a:lstStyle/>
          <a:p>
            <a:fld id="{A49DFD55-3C28-40EF-9E31-A92D2E4017FF}" type="slidenum">
              <a:rPr lang="en-US" smtClean="0"/>
              <a:pPr/>
              <a:t>44</a:t>
            </a:fld>
            <a:endParaRPr lang="en-US" dirty="0"/>
          </a:p>
        </p:txBody>
      </p:sp>
      <p:pic>
        <p:nvPicPr>
          <p:cNvPr id="8" name="Picture 7" descr="A person in a suit&#10;&#10;Description automatically generated">
            <a:extLst>
              <a:ext uri="{FF2B5EF4-FFF2-40B4-BE49-F238E27FC236}">
                <a16:creationId xmlns:a16="http://schemas.microsoft.com/office/drawing/2014/main" id="{AD9AFF9A-4A9A-A240-28D9-48FDC55004FF}"/>
              </a:ext>
            </a:extLst>
          </p:cNvPr>
          <p:cNvPicPr>
            <a:picLocks noChangeAspect="1"/>
          </p:cNvPicPr>
          <p:nvPr/>
        </p:nvPicPr>
        <p:blipFill>
          <a:blip r:embed="rId2"/>
          <a:stretch>
            <a:fillRect/>
          </a:stretch>
        </p:blipFill>
        <p:spPr>
          <a:xfrm>
            <a:off x="2244090" y="801052"/>
            <a:ext cx="7962900" cy="5690156"/>
          </a:xfrm>
          <a:prstGeom prst="rect">
            <a:avLst/>
          </a:prstGeom>
        </p:spPr>
      </p:pic>
    </p:spTree>
    <p:extLst>
      <p:ext uri="{BB962C8B-B14F-4D97-AF65-F5344CB8AC3E}">
        <p14:creationId xmlns:p14="http://schemas.microsoft.com/office/powerpoint/2010/main" val="2531100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480783-C4CF-CF7E-1A9F-C1957369A010}"/>
              </a:ext>
            </a:extLst>
          </p:cNvPr>
          <p:cNvSpPr>
            <a:spLocks noGrp="1"/>
          </p:cNvSpPr>
          <p:nvPr>
            <p:ph type="sldNum" sz="quarter" idx="12"/>
          </p:nvPr>
        </p:nvSpPr>
        <p:spPr/>
        <p:txBody>
          <a:bodyPr/>
          <a:lstStyle/>
          <a:p>
            <a:fld id="{A49DFD55-3C28-40EF-9E31-A92D2E4017FF}" type="slidenum">
              <a:rPr lang="en-US" smtClean="0"/>
              <a:pPr/>
              <a:t>45</a:t>
            </a:fld>
            <a:endParaRPr lang="en-US" dirty="0"/>
          </a:p>
        </p:txBody>
      </p:sp>
      <p:pic>
        <p:nvPicPr>
          <p:cNvPr id="3" name="Picture 2" descr="A person in a suit and tie&#10;&#10;Description automatically generated">
            <a:extLst>
              <a:ext uri="{FF2B5EF4-FFF2-40B4-BE49-F238E27FC236}">
                <a16:creationId xmlns:a16="http://schemas.microsoft.com/office/drawing/2014/main" id="{C9C03F63-29A4-B9BF-0C9C-0B687D6258D0}"/>
              </a:ext>
            </a:extLst>
          </p:cNvPr>
          <p:cNvPicPr>
            <a:picLocks noChangeAspect="1"/>
          </p:cNvPicPr>
          <p:nvPr/>
        </p:nvPicPr>
        <p:blipFill>
          <a:blip r:embed="rId2"/>
          <a:stretch>
            <a:fillRect/>
          </a:stretch>
        </p:blipFill>
        <p:spPr>
          <a:xfrm>
            <a:off x="2438400" y="714605"/>
            <a:ext cx="7597140" cy="5428790"/>
          </a:xfrm>
          <a:prstGeom prst="rect">
            <a:avLst/>
          </a:prstGeom>
        </p:spPr>
      </p:pic>
    </p:spTree>
    <p:extLst>
      <p:ext uri="{BB962C8B-B14F-4D97-AF65-F5344CB8AC3E}">
        <p14:creationId xmlns:p14="http://schemas.microsoft.com/office/powerpoint/2010/main" val="2866575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5052-E9A2-ACF8-4497-2198E63754E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Takeaways</a:t>
            </a:r>
          </a:p>
        </p:txBody>
      </p:sp>
      <p:sp>
        <p:nvSpPr>
          <p:cNvPr id="5" name="Slide Number Placeholder 4">
            <a:extLst>
              <a:ext uri="{FF2B5EF4-FFF2-40B4-BE49-F238E27FC236}">
                <a16:creationId xmlns:a16="http://schemas.microsoft.com/office/drawing/2014/main" id="{962BDC90-CE18-5A8E-F890-2423E81FB4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46</a:t>
            </a:fld>
            <a:endParaRPr lang="en-US" dirty="0"/>
          </a:p>
        </p:txBody>
      </p:sp>
      <p:graphicFrame>
        <p:nvGraphicFramePr>
          <p:cNvPr id="10" name="TextBox 7">
            <a:extLst>
              <a:ext uri="{FF2B5EF4-FFF2-40B4-BE49-F238E27FC236}">
                <a16:creationId xmlns:a16="http://schemas.microsoft.com/office/drawing/2014/main" id="{705D3200-5F01-F2C2-A947-1191FF97502B}"/>
              </a:ext>
            </a:extLst>
          </p:cNvPr>
          <p:cNvGraphicFramePr/>
          <p:nvPr>
            <p:extLst>
              <p:ext uri="{D42A27DB-BD31-4B8C-83A1-F6EECF244321}">
                <p14:modId xmlns:p14="http://schemas.microsoft.com/office/powerpoint/2010/main" val="2400755616"/>
              </p:ext>
            </p:extLst>
          </p:nvPr>
        </p:nvGraphicFramePr>
        <p:xfrm>
          <a:off x="838200" y="2111381"/>
          <a:ext cx="1051560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800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2A79-52BF-9EA3-2EFD-A7568987282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cap="all" spc="150" baseline="0" dirty="0">
                <a:latin typeface="+mj-lt"/>
                <a:ea typeface="+mj-ea"/>
                <a:cs typeface="+mj-cs"/>
              </a:rPr>
              <a:t>Takeaways</a:t>
            </a:r>
          </a:p>
        </p:txBody>
      </p:sp>
      <p:sp>
        <p:nvSpPr>
          <p:cNvPr id="6" name="Slide Number Placeholder 5">
            <a:extLst>
              <a:ext uri="{FF2B5EF4-FFF2-40B4-BE49-F238E27FC236}">
                <a16:creationId xmlns:a16="http://schemas.microsoft.com/office/drawing/2014/main" id="{3757FA21-482F-1373-C431-CA8052EBAD3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47</a:t>
            </a:fld>
            <a:endParaRPr lang="en-US" dirty="0"/>
          </a:p>
        </p:txBody>
      </p:sp>
      <p:graphicFrame>
        <p:nvGraphicFramePr>
          <p:cNvPr id="19" name="TextBox 6">
            <a:extLst>
              <a:ext uri="{FF2B5EF4-FFF2-40B4-BE49-F238E27FC236}">
                <a16:creationId xmlns:a16="http://schemas.microsoft.com/office/drawing/2014/main" id="{A9481687-327A-726A-71E6-F8C76222B4B8}"/>
              </a:ext>
            </a:extLst>
          </p:cNvPr>
          <p:cNvGraphicFramePr/>
          <p:nvPr>
            <p:extLst>
              <p:ext uri="{D42A27DB-BD31-4B8C-83A1-F6EECF244321}">
                <p14:modId xmlns:p14="http://schemas.microsoft.com/office/powerpoint/2010/main" val="1951300072"/>
              </p:ext>
            </p:extLst>
          </p:nvPr>
        </p:nvGraphicFramePr>
        <p:xfrm>
          <a:off x="838200" y="2111608"/>
          <a:ext cx="10515600"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090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480783-C4CF-CF7E-1A9F-C1957369A010}"/>
              </a:ext>
            </a:extLst>
          </p:cNvPr>
          <p:cNvSpPr>
            <a:spLocks noGrp="1"/>
          </p:cNvSpPr>
          <p:nvPr>
            <p:ph type="sldNum" sz="quarter" idx="12"/>
          </p:nvPr>
        </p:nvSpPr>
        <p:spPr/>
        <p:txBody>
          <a:bodyPr/>
          <a:lstStyle/>
          <a:p>
            <a:fld id="{A49DFD55-3C28-40EF-9E31-A92D2E4017FF}" type="slidenum">
              <a:rPr lang="en-US" smtClean="0"/>
              <a:pPr/>
              <a:t>48</a:t>
            </a:fld>
            <a:endParaRPr lang="en-US" dirty="0"/>
          </a:p>
        </p:txBody>
      </p:sp>
      <p:pic>
        <p:nvPicPr>
          <p:cNvPr id="4" name="Picture 3" descr="A person holding a mug&#10;&#10;Description automatically generated">
            <a:extLst>
              <a:ext uri="{FF2B5EF4-FFF2-40B4-BE49-F238E27FC236}">
                <a16:creationId xmlns:a16="http://schemas.microsoft.com/office/drawing/2014/main" id="{0596757A-972F-F44B-978B-35F0510E0974}"/>
              </a:ext>
            </a:extLst>
          </p:cNvPr>
          <p:cNvPicPr>
            <a:picLocks noChangeAspect="1"/>
          </p:cNvPicPr>
          <p:nvPr/>
        </p:nvPicPr>
        <p:blipFill>
          <a:blip r:embed="rId2"/>
          <a:stretch>
            <a:fillRect/>
          </a:stretch>
        </p:blipFill>
        <p:spPr>
          <a:xfrm>
            <a:off x="1263277" y="561415"/>
            <a:ext cx="9440582" cy="5324488"/>
          </a:xfrm>
          <a:prstGeom prst="rect">
            <a:avLst/>
          </a:prstGeom>
        </p:spPr>
      </p:pic>
    </p:spTree>
    <p:extLst>
      <p:ext uri="{BB962C8B-B14F-4D97-AF65-F5344CB8AC3E}">
        <p14:creationId xmlns:p14="http://schemas.microsoft.com/office/powerpoint/2010/main" val="1730289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2A79-52BF-9EA3-2EFD-A75689872821}"/>
              </a:ext>
            </a:extLst>
          </p:cNvPr>
          <p:cNvSpPr>
            <a:spLocks noGrp="1"/>
          </p:cNvSpPr>
          <p:nvPr>
            <p:ph type="title"/>
          </p:nvPr>
        </p:nvSpPr>
        <p:spPr>
          <a:xfrm>
            <a:off x="1333500" y="1020445"/>
            <a:ext cx="2895600" cy="1325563"/>
          </a:xfrm>
        </p:spPr>
        <p:txBody>
          <a:bodyPr vert="horz" lIns="91440" tIns="45720" rIns="91440" bIns="45720" rtlCol="0" anchor="b">
            <a:normAutofit/>
          </a:bodyPr>
          <a:lstStyle/>
          <a:p>
            <a:r>
              <a:rPr lang="en-US" kern="1200" cap="all" spc="150" baseline="0" dirty="0">
                <a:latin typeface="+mj-lt"/>
                <a:ea typeface="+mj-ea"/>
                <a:cs typeface="+mj-cs"/>
              </a:rPr>
              <a:t>Questions?</a:t>
            </a:r>
          </a:p>
        </p:txBody>
      </p:sp>
      <p:sp>
        <p:nvSpPr>
          <p:cNvPr id="3" name="TextBox 2">
            <a:extLst>
              <a:ext uri="{FF2B5EF4-FFF2-40B4-BE49-F238E27FC236}">
                <a16:creationId xmlns:a16="http://schemas.microsoft.com/office/drawing/2014/main" id="{6EA0E50B-ED36-A455-A02E-C92860F028E7}"/>
              </a:ext>
            </a:extLst>
          </p:cNvPr>
          <p:cNvSpPr txBox="1"/>
          <p:nvPr/>
        </p:nvSpPr>
        <p:spPr>
          <a:xfrm>
            <a:off x="1333500" y="2924175"/>
            <a:ext cx="2895600" cy="2519363"/>
          </a:xfrm>
          <a:prstGeom prst="rect">
            <a:avLst/>
          </a:prstGeom>
        </p:spPr>
        <p:txBody>
          <a:bodyPr vert="horz" lIns="91440" tIns="45720" rIns="91440" bIns="45720" rtlCol="0">
            <a:normAutofit/>
          </a:bodyPr>
          <a:lstStyle/>
          <a:p>
            <a:pPr>
              <a:lnSpc>
                <a:spcPct val="150000"/>
              </a:lnSpc>
              <a:spcBef>
                <a:spcPts val="1000"/>
              </a:spcBef>
            </a:pPr>
            <a:r>
              <a:rPr lang="en-US" sz="1400" spc="50" baseline="0" dirty="0">
                <a:solidFill>
                  <a:schemeClr val="bg1"/>
                </a:solidFill>
              </a:rPr>
              <a:t>M.R. Litman</a:t>
            </a:r>
          </a:p>
          <a:p>
            <a:pPr>
              <a:lnSpc>
                <a:spcPct val="150000"/>
              </a:lnSpc>
              <a:spcBef>
                <a:spcPts val="1000"/>
              </a:spcBef>
            </a:pPr>
            <a:r>
              <a:rPr lang="en-US" sz="1400" spc="50" baseline="0" dirty="0">
                <a:solidFill>
                  <a:schemeClr val="bg1"/>
                </a:solidFill>
              </a:rPr>
              <a:t>(804) 592-3568</a:t>
            </a:r>
          </a:p>
          <a:p>
            <a:pPr>
              <a:lnSpc>
                <a:spcPct val="150000"/>
              </a:lnSpc>
              <a:spcBef>
                <a:spcPts val="1000"/>
              </a:spcBef>
            </a:pPr>
            <a:r>
              <a:rPr lang="en-US" sz="1400" spc="50" baseline="0" dirty="0">
                <a:solidFill>
                  <a:schemeClr val="bg1"/>
                </a:solidFill>
              </a:rPr>
              <a:t>mlitman@vaetlaw.com</a:t>
            </a:r>
          </a:p>
        </p:txBody>
      </p:sp>
      <p:sp>
        <p:nvSpPr>
          <p:cNvPr id="6" name="Slide Number Placeholder 5">
            <a:extLst>
              <a:ext uri="{FF2B5EF4-FFF2-40B4-BE49-F238E27FC236}">
                <a16:creationId xmlns:a16="http://schemas.microsoft.com/office/drawing/2014/main" id="{3757FA21-482F-1373-C431-CA8052EBAD37}"/>
              </a:ext>
            </a:extLst>
          </p:cNvPr>
          <p:cNvSpPr>
            <a:spLocks noGrp="1"/>
          </p:cNvSpPr>
          <p:nvPr>
            <p:ph type="sldNum" sz="quarter" idx="12"/>
          </p:nvPr>
        </p:nvSpPr>
        <p:spPr>
          <a:xfrm>
            <a:off x="5536305" y="6356350"/>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49</a:t>
            </a:fld>
            <a:endParaRPr lang="en-US" dirty="0"/>
          </a:p>
        </p:txBody>
      </p:sp>
    </p:spTree>
    <p:extLst>
      <p:ext uri="{BB962C8B-B14F-4D97-AF65-F5344CB8AC3E}">
        <p14:creationId xmlns:p14="http://schemas.microsoft.com/office/powerpoint/2010/main" val="255322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A79F73-F5E7-3AFE-6EFE-F0B4F9C564AB}"/>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7" name="Isosceles Triangle 6">
            <a:extLst>
              <a:ext uri="{FF2B5EF4-FFF2-40B4-BE49-F238E27FC236}">
                <a16:creationId xmlns:a16="http://schemas.microsoft.com/office/drawing/2014/main" id="{9ECB7A47-6A52-DF46-4485-7E329EEA9793}"/>
              </a:ext>
            </a:extLst>
          </p:cNvPr>
          <p:cNvSpPr/>
          <p:nvPr/>
        </p:nvSpPr>
        <p:spPr>
          <a:xfrm>
            <a:off x="1449703" y="130258"/>
            <a:ext cx="9246371" cy="622609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4716727-8E3F-E976-4B30-CEDBFFCF9334}"/>
              </a:ext>
            </a:extLst>
          </p:cNvPr>
          <p:cNvSpPr txBox="1"/>
          <p:nvPr/>
        </p:nvSpPr>
        <p:spPr>
          <a:xfrm>
            <a:off x="5307228" y="1275616"/>
            <a:ext cx="1794111" cy="584775"/>
          </a:xfrm>
          <a:prstGeom prst="rect">
            <a:avLst/>
          </a:prstGeom>
          <a:noFill/>
        </p:spPr>
        <p:txBody>
          <a:bodyPr wrap="square" rtlCol="0">
            <a:spAutoFit/>
          </a:bodyPr>
          <a:lstStyle/>
          <a:p>
            <a:r>
              <a:rPr lang="en-US" sz="3200" dirty="0"/>
              <a:t>Consent</a:t>
            </a:r>
          </a:p>
        </p:txBody>
      </p:sp>
      <p:sp>
        <p:nvSpPr>
          <p:cNvPr id="2" name="TextBox 1">
            <a:extLst>
              <a:ext uri="{FF2B5EF4-FFF2-40B4-BE49-F238E27FC236}">
                <a16:creationId xmlns:a16="http://schemas.microsoft.com/office/drawing/2014/main" id="{A2D6504D-5107-C334-85CD-C215869AA8BE}"/>
              </a:ext>
            </a:extLst>
          </p:cNvPr>
          <p:cNvSpPr txBox="1"/>
          <p:nvPr/>
        </p:nvSpPr>
        <p:spPr>
          <a:xfrm>
            <a:off x="2214327" y="2397903"/>
            <a:ext cx="7763343" cy="3477875"/>
          </a:xfrm>
          <a:prstGeom prst="rect">
            <a:avLst/>
          </a:prstGeom>
          <a:noFill/>
        </p:spPr>
        <p:txBody>
          <a:bodyPr wrap="none" rtlCol="0">
            <a:spAutoFit/>
          </a:bodyPr>
          <a:lstStyle/>
          <a:p>
            <a:pPr marL="0" marR="0" algn="ctr">
              <a:spcBef>
                <a:spcPts val="0"/>
              </a:spcBef>
              <a:spcAft>
                <a:spcPts val="0"/>
              </a:spcAft>
            </a:pPr>
            <a:r>
              <a:rPr lang="en-US" sz="2200" dirty="0">
                <a:effectLst/>
                <a:latin typeface="+mj-lt"/>
                <a:ea typeface="Calibri" panose="020F0502020204030204" pitchFamily="34" charset="0"/>
              </a:rPr>
              <a:t>Original UFADAA was </a:t>
            </a:r>
          </a:p>
          <a:p>
            <a:pPr marL="0" marR="0" algn="ctr">
              <a:spcBef>
                <a:spcPts val="0"/>
              </a:spcBef>
              <a:spcAft>
                <a:spcPts val="0"/>
              </a:spcAft>
            </a:pPr>
            <a:r>
              <a:rPr lang="en-US" sz="2200" dirty="0">
                <a:effectLst/>
                <a:latin typeface="+mj-lt"/>
                <a:ea typeface="Calibri" panose="020F0502020204030204" pitchFamily="34" charset="0"/>
              </a:rPr>
              <a:t>based on the concept that </a:t>
            </a:r>
          </a:p>
          <a:p>
            <a:pPr marL="0" marR="0" algn="ctr">
              <a:spcBef>
                <a:spcPts val="0"/>
              </a:spcBef>
              <a:spcAft>
                <a:spcPts val="0"/>
              </a:spcAft>
            </a:pPr>
            <a:r>
              <a:rPr lang="en-US" sz="2200" dirty="0">
                <a:effectLst/>
                <a:latin typeface="+mj-lt"/>
                <a:ea typeface="Calibri" panose="020F0502020204030204" pitchFamily="34" charset="0"/>
              </a:rPr>
              <a:t>a fiduciary had the account </a:t>
            </a:r>
          </a:p>
          <a:p>
            <a:pPr marL="0" marR="0" algn="ctr">
              <a:spcBef>
                <a:spcPts val="0"/>
              </a:spcBef>
              <a:spcAft>
                <a:spcPts val="0"/>
              </a:spcAft>
            </a:pPr>
            <a:r>
              <a:rPr lang="en-US" sz="2200" dirty="0">
                <a:effectLst/>
                <a:latin typeface="+mj-lt"/>
                <a:ea typeface="Calibri" panose="020F0502020204030204" pitchFamily="34" charset="0"/>
              </a:rPr>
              <a:t>holder’s implied consent and didn’t </a:t>
            </a:r>
          </a:p>
          <a:p>
            <a:pPr marL="0" marR="0" algn="ctr">
              <a:spcBef>
                <a:spcPts val="0"/>
              </a:spcBef>
              <a:spcAft>
                <a:spcPts val="0"/>
              </a:spcAft>
            </a:pPr>
            <a:r>
              <a:rPr lang="en-US" sz="2200" dirty="0">
                <a:effectLst/>
                <a:latin typeface="+mj-lt"/>
                <a:ea typeface="Calibri" panose="020F0502020204030204" pitchFamily="34" charset="0"/>
              </a:rPr>
              <a:t>need actual consent, so a custodian could </a:t>
            </a:r>
          </a:p>
          <a:p>
            <a:pPr marL="0" marR="0" algn="ctr">
              <a:spcBef>
                <a:spcPts val="0"/>
              </a:spcBef>
              <a:spcAft>
                <a:spcPts val="0"/>
              </a:spcAft>
            </a:pPr>
            <a:r>
              <a:rPr lang="en-US" sz="2200" dirty="0">
                <a:effectLst/>
                <a:latin typeface="+mj-lt"/>
                <a:ea typeface="Calibri" panose="020F0502020204030204" pitchFamily="34" charset="0"/>
              </a:rPr>
              <a:t>voluntarily disclose content under the “lawful </a:t>
            </a:r>
          </a:p>
          <a:p>
            <a:pPr marL="0" marR="0" algn="ctr">
              <a:spcBef>
                <a:spcPts val="0"/>
              </a:spcBef>
              <a:spcAft>
                <a:spcPts val="0"/>
              </a:spcAft>
            </a:pPr>
            <a:r>
              <a:rPr lang="en-US" sz="2200" dirty="0">
                <a:effectLst/>
                <a:latin typeface="+mj-lt"/>
                <a:ea typeface="Calibri" panose="020F0502020204030204" pitchFamily="34" charset="0"/>
              </a:rPr>
              <a:t>consent” exception of the Stored Communications </a:t>
            </a:r>
          </a:p>
          <a:p>
            <a:pPr marL="0" marR="0" algn="ctr">
              <a:spcBef>
                <a:spcPts val="0"/>
              </a:spcBef>
              <a:spcAft>
                <a:spcPts val="0"/>
              </a:spcAft>
            </a:pPr>
            <a:r>
              <a:rPr lang="en-US" sz="2200" dirty="0">
                <a:effectLst/>
                <a:latin typeface="+mj-lt"/>
                <a:ea typeface="Calibri" panose="020F0502020204030204" pitchFamily="34" charset="0"/>
              </a:rPr>
              <a:t>Act, but the SCA is silent on fiduciaries.  Custodians argued</a:t>
            </a:r>
          </a:p>
          <a:p>
            <a:pPr marL="0" marR="0" algn="ctr">
              <a:spcBef>
                <a:spcPts val="0"/>
              </a:spcBef>
              <a:spcAft>
                <a:spcPts val="0"/>
              </a:spcAft>
            </a:pPr>
            <a:r>
              <a:rPr lang="en-US" sz="2200" dirty="0">
                <a:effectLst/>
                <a:latin typeface="+mj-lt"/>
                <a:ea typeface="Calibri" panose="020F0502020204030204" pitchFamily="34" charset="0"/>
              </a:rPr>
              <a:t> a fiduciary cannot fully stand in the shoes of the user without </a:t>
            </a:r>
          </a:p>
          <a:p>
            <a:pPr marL="0" marR="0" algn="ctr">
              <a:spcBef>
                <a:spcPts val="0"/>
              </a:spcBef>
              <a:spcAft>
                <a:spcPts val="0"/>
              </a:spcAft>
            </a:pPr>
            <a:r>
              <a:rPr lang="en-US" sz="2200" dirty="0">
                <a:effectLst/>
                <a:latin typeface="+mj-lt"/>
                <a:ea typeface="Calibri" panose="020F0502020204030204" pitchFamily="34" charset="0"/>
              </a:rPr>
              <a:t>some additional consent. </a:t>
            </a:r>
          </a:p>
        </p:txBody>
      </p:sp>
    </p:spTree>
    <p:extLst>
      <p:ext uri="{BB962C8B-B14F-4D97-AF65-F5344CB8AC3E}">
        <p14:creationId xmlns:p14="http://schemas.microsoft.com/office/powerpoint/2010/main" val="386190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A79F73-F5E7-3AFE-6EFE-F0B4F9C564AB}"/>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7" name="Isosceles Triangle 6">
            <a:extLst>
              <a:ext uri="{FF2B5EF4-FFF2-40B4-BE49-F238E27FC236}">
                <a16:creationId xmlns:a16="http://schemas.microsoft.com/office/drawing/2014/main" id="{9ECB7A47-6A52-DF46-4485-7E329EEA9793}"/>
              </a:ext>
            </a:extLst>
          </p:cNvPr>
          <p:cNvSpPr/>
          <p:nvPr/>
        </p:nvSpPr>
        <p:spPr>
          <a:xfrm>
            <a:off x="1521994" y="399540"/>
            <a:ext cx="9148011" cy="595681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4716727-8E3F-E976-4B30-CEDBFFCF9334}"/>
              </a:ext>
            </a:extLst>
          </p:cNvPr>
          <p:cNvSpPr txBox="1"/>
          <p:nvPr/>
        </p:nvSpPr>
        <p:spPr>
          <a:xfrm>
            <a:off x="5063889" y="2074715"/>
            <a:ext cx="1830206" cy="584775"/>
          </a:xfrm>
          <a:prstGeom prst="rect">
            <a:avLst/>
          </a:prstGeom>
          <a:noFill/>
        </p:spPr>
        <p:txBody>
          <a:bodyPr wrap="square" rtlCol="0">
            <a:spAutoFit/>
          </a:bodyPr>
          <a:lstStyle/>
          <a:p>
            <a:r>
              <a:rPr lang="en-US" sz="3200" dirty="0"/>
              <a:t>Contract</a:t>
            </a:r>
          </a:p>
        </p:txBody>
      </p:sp>
      <p:sp>
        <p:nvSpPr>
          <p:cNvPr id="2" name="TextBox 1">
            <a:extLst>
              <a:ext uri="{FF2B5EF4-FFF2-40B4-BE49-F238E27FC236}">
                <a16:creationId xmlns:a16="http://schemas.microsoft.com/office/drawing/2014/main" id="{A2D6504D-5107-C334-85CD-C215869AA8BE}"/>
              </a:ext>
            </a:extLst>
          </p:cNvPr>
          <p:cNvSpPr txBox="1"/>
          <p:nvPr/>
        </p:nvSpPr>
        <p:spPr>
          <a:xfrm>
            <a:off x="2672317" y="3538424"/>
            <a:ext cx="6613349" cy="1938992"/>
          </a:xfrm>
          <a:prstGeom prst="rect">
            <a:avLst/>
          </a:prstGeom>
          <a:noFill/>
        </p:spPr>
        <p:txBody>
          <a:bodyPr wrap="none" rtlCol="0">
            <a:spAutoFit/>
          </a:bodyPr>
          <a:lstStyle/>
          <a:p>
            <a:pPr marL="0" marR="0" algn="ctr">
              <a:spcBef>
                <a:spcPts val="0"/>
              </a:spcBef>
              <a:spcAft>
                <a:spcPts val="0"/>
              </a:spcAft>
            </a:pPr>
            <a:r>
              <a:rPr lang="en-US" sz="2400" dirty="0">
                <a:effectLst/>
                <a:latin typeface="+mj-lt"/>
                <a:ea typeface="Calibri" panose="020F0502020204030204" pitchFamily="34" charset="0"/>
              </a:rPr>
              <a:t>How does UFADAA interact </a:t>
            </a:r>
          </a:p>
          <a:p>
            <a:pPr marL="0" marR="0" algn="ctr">
              <a:spcBef>
                <a:spcPts val="0"/>
              </a:spcBef>
              <a:spcAft>
                <a:spcPts val="0"/>
              </a:spcAft>
            </a:pPr>
            <a:r>
              <a:rPr lang="en-US" sz="2400" dirty="0">
                <a:effectLst/>
                <a:latin typeface="+mj-lt"/>
                <a:ea typeface="Calibri" panose="020F0502020204030204" pitchFamily="34" charset="0"/>
              </a:rPr>
              <a:t>with existing TOSAs?  Does UFADAA </a:t>
            </a:r>
          </a:p>
          <a:p>
            <a:pPr marL="0" marR="0" algn="ctr">
              <a:spcBef>
                <a:spcPts val="0"/>
              </a:spcBef>
              <a:spcAft>
                <a:spcPts val="0"/>
              </a:spcAft>
            </a:pPr>
            <a:r>
              <a:rPr lang="en-US" sz="2400" dirty="0">
                <a:effectLst/>
                <a:latin typeface="+mj-lt"/>
                <a:ea typeface="Calibri" panose="020F0502020204030204" pitchFamily="34" charset="0"/>
              </a:rPr>
              <a:t>override TOSAs and make them null and </a:t>
            </a:r>
          </a:p>
          <a:p>
            <a:pPr marL="0" marR="0" algn="ctr">
              <a:spcBef>
                <a:spcPts val="0"/>
              </a:spcBef>
              <a:spcAft>
                <a:spcPts val="0"/>
              </a:spcAft>
            </a:pPr>
            <a:r>
              <a:rPr lang="en-US" sz="2400" dirty="0">
                <a:effectLst/>
                <a:latin typeface="+mj-lt"/>
                <a:ea typeface="Calibri" panose="020F0502020204030204" pitchFamily="34" charset="0"/>
              </a:rPr>
              <a:t>void?  Does UFADAA make TOSAs more difficult </a:t>
            </a:r>
          </a:p>
          <a:p>
            <a:pPr marL="0" marR="0" algn="ctr">
              <a:spcBef>
                <a:spcPts val="0"/>
              </a:spcBef>
              <a:spcAft>
                <a:spcPts val="0"/>
              </a:spcAft>
            </a:pPr>
            <a:r>
              <a:rPr lang="en-US" sz="2400" dirty="0">
                <a:effectLst/>
                <a:latin typeface="+mj-lt"/>
                <a:ea typeface="Calibri" panose="020F0502020204030204" pitchFamily="34" charset="0"/>
              </a:rPr>
              <a:t>to implement and time consuming to complete? </a:t>
            </a:r>
          </a:p>
        </p:txBody>
      </p:sp>
    </p:spTree>
    <p:extLst>
      <p:ext uri="{BB962C8B-B14F-4D97-AF65-F5344CB8AC3E}">
        <p14:creationId xmlns:p14="http://schemas.microsoft.com/office/powerpoint/2010/main" val="160139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F772139-17EE-578F-19D5-217E7D131F43}"/>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7" name="TextBox 6">
            <a:extLst>
              <a:ext uri="{FF2B5EF4-FFF2-40B4-BE49-F238E27FC236}">
                <a16:creationId xmlns:a16="http://schemas.microsoft.com/office/drawing/2014/main" id="{D601EB7D-81B3-C38B-8B50-174F6778AF8A}"/>
              </a:ext>
            </a:extLst>
          </p:cNvPr>
          <p:cNvSpPr txBox="1"/>
          <p:nvPr/>
        </p:nvSpPr>
        <p:spPr>
          <a:xfrm>
            <a:off x="862263" y="1382286"/>
            <a:ext cx="10467474" cy="4093428"/>
          </a:xfrm>
          <a:prstGeom prst="rect">
            <a:avLst/>
          </a:prstGeom>
          <a:noFill/>
        </p:spPr>
        <p:txBody>
          <a:bodyPr wrap="square" rtlCol="0">
            <a:spAutoFit/>
          </a:bodyPr>
          <a:lstStyle/>
          <a:p>
            <a:pPr marL="0" marR="0">
              <a:spcBef>
                <a:spcPts val="0"/>
              </a:spcBef>
              <a:spcAft>
                <a:spcPts val="0"/>
              </a:spcAft>
            </a:pPr>
            <a:r>
              <a:rPr lang="en-US" sz="2000" dirty="0">
                <a:effectLst/>
                <a:latin typeface="+mj-lt"/>
                <a:ea typeface="Calibri" panose="020F0502020204030204" pitchFamily="34" charset="0"/>
              </a:rPr>
              <a:t>RUFUADAA was a total re-write of the original act, released September 28, 2015, based on feedback the ULC received from custodians.  </a:t>
            </a:r>
          </a:p>
          <a:p>
            <a:pPr marL="0" marR="0">
              <a:spcBef>
                <a:spcPts val="0"/>
              </a:spcBef>
              <a:spcAft>
                <a:spcPts val="0"/>
              </a:spcAft>
            </a:pPr>
            <a:r>
              <a:rPr lang="en-US" sz="2000" dirty="0">
                <a:effectLst/>
                <a:latin typeface="+mj-lt"/>
                <a:ea typeface="Calibri" panose="020F0502020204030204" pitchFamily="34" charset="0"/>
              </a:rPr>
              <a:t> </a:t>
            </a:r>
          </a:p>
          <a:p>
            <a:pPr marL="0" marR="0">
              <a:spcBef>
                <a:spcPts val="0"/>
              </a:spcBef>
              <a:spcAft>
                <a:spcPts val="0"/>
              </a:spcAft>
            </a:pPr>
            <a:r>
              <a:rPr lang="en-US" sz="2000" dirty="0">
                <a:effectLst/>
                <a:latin typeface="+mj-lt"/>
                <a:ea typeface="Calibri" panose="020F0502020204030204" pitchFamily="34" charset="0"/>
              </a:rPr>
              <a:t>However, these 3 points remain the framework of </a:t>
            </a:r>
            <a:r>
              <a:rPr lang="en-US" sz="2000" b="1" dirty="0">
                <a:effectLst/>
                <a:latin typeface="+mj-lt"/>
                <a:ea typeface="Calibri" panose="020F0502020204030204" pitchFamily="34" charset="0"/>
              </a:rPr>
              <a:t>how we deal with digital assets</a:t>
            </a:r>
            <a:r>
              <a:rPr lang="en-US" sz="2000" dirty="0">
                <a:effectLst/>
                <a:latin typeface="+mj-lt"/>
                <a:ea typeface="Calibri" panose="020F0502020204030204" pitchFamily="34" charset="0"/>
              </a:rPr>
              <a:t>. </a:t>
            </a:r>
          </a:p>
          <a:p>
            <a:pPr marL="0" marR="0">
              <a:spcBef>
                <a:spcPts val="0"/>
              </a:spcBef>
              <a:spcAft>
                <a:spcPts val="0"/>
              </a:spcAft>
            </a:pPr>
            <a:r>
              <a:rPr lang="en-US" sz="2000" dirty="0">
                <a:effectLst/>
                <a:latin typeface="+mj-lt"/>
                <a:ea typeface="Calibri" panose="020F0502020204030204" pitchFamily="34" charset="0"/>
              </a:rPr>
              <a:t> </a:t>
            </a:r>
          </a:p>
          <a:p>
            <a:pPr marL="0" marR="0">
              <a:spcBef>
                <a:spcPts val="0"/>
              </a:spcBef>
              <a:spcAft>
                <a:spcPts val="0"/>
              </a:spcAft>
            </a:pPr>
            <a:r>
              <a:rPr lang="en-US" sz="2000" dirty="0">
                <a:effectLst/>
                <a:latin typeface="+mj-lt"/>
                <a:ea typeface="Calibri" panose="020F0502020204030204" pitchFamily="34" charset="0"/>
              </a:rPr>
              <a:t>Now, we operate with 6 additional, clarifying points:</a:t>
            </a:r>
          </a:p>
          <a:p>
            <a:pPr marL="0" marR="0">
              <a:spcBef>
                <a:spcPts val="0"/>
              </a:spcBef>
              <a:spcAft>
                <a:spcPts val="0"/>
              </a:spcAft>
            </a:pPr>
            <a:r>
              <a:rPr lang="en-US" sz="2000" dirty="0">
                <a:effectLst/>
                <a:latin typeface="+mj-lt"/>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Online-tool concept </a:t>
            </a:r>
            <a:endParaRPr lang="en-US" sz="20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Content v. catalogue </a:t>
            </a:r>
            <a:endParaRPr lang="en-US" sz="20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Presumptive access v. possible access </a:t>
            </a:r>
            <a:endParaRPr lang="en-US" sz="20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Disclosure </a:t>
            </a:r>
            <a:endParaRPr lang="en-US" sz="2000" dirty="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Court intervention </a:t>
            </a:r>
            <a:endParaRPr lang="en-US" sz="2000" dirty="0">
              <a:latin typeface="+mj-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rPr>
              <a:t>Protection for custodians</a:t>
            </a:r>
            <a:endParaRPr lang="en-US" sz="2000" dirty="0">
              <a:latin typeface="+mj-lt"/>
            </a:endParaRPr>
          </a:p>
        </p:txBody>
      </p:sp>
    </p:spTree>
    <p:extLst>
      <p:ext uri="{BB962C8B-B14F-4D97-AF65-F5344CB8AC3E}">
        <p14:creationId xmlns:p14="http://schemas.microsoft.com/office/powerpoint/2010/main" val="183226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normAutofit/>
          </a:bodyPr>
          <a:lstStyle/>
          <a:p>
            <a:r>
              <a:rPr lang="en-US" sz="5400" dirty="0"/>
              <a:t>The act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60774"/>
            <a:ext cx="5111750" cy="1525588"/>
          </a:xfrm>
        </p:spPr>
        <p:txBody>
          <a:bodyPr>
            <a:normAutofit fontScale="92500" lnSpcReduction="20000"/>
          </a:bodyPr>
          <a:lstStyle/>
          <a:p>
            <a:r>
              <a:rPr lang="en-US" sz="2400" dirty="0"/>
              <a:t>Effective July 1, 2017, Virginia adopted the Revised Uniform Fiduciary Access to Digital Assets Act (the “Act”), codified as Virginia Code §§ 64.2-116 to 64.2-132.</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35715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4707632-9606-E731-1170-FBCAB84DEAE2}"/>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7" name="Content Placeholder 3">
            <a:extLst>
              <a:ext uri="{FF2B5EF4-FFF2-40B4-BE49-F238E27FC236}">
                <a16:creationId xmlns:a16="http://schemas.microsoft.com/office/drawing/2014/main" id="{DBB3F5D9-F3CA-97D5-2C21-C1EADDB436C3}"/>
              </a:ext>
            </a:extLst>
          </p:cNvPr>
          <p:cNvPicPr>
            <a:picLocks noChangeAspect="1"/>
          </p:cNvPicPr>
          <p:nvPr/>
        </p:nvPicPr>
        <p:blipFill>
          <a:blip r:embed="rId2"/>
          <a:srcRect/>
          <a:stretch/>
        </p:blipFill>
        <p:spPr>
          <a:xfrm>
            <a:off x="1280160" y="609600"/>
            <a:ext cx="9717463" cy="5362857"/>
          </a:xfrm>
          <a:prstGeom prst="rect">
            <a:avLst/>
          </a:prstGeom>
        </p:spPr>
      </p:pic>
      <p:sp>
        <p:nvSpPr>
          <p:cNvPr id="2" name="TextBox 1">
            <a:extLst>
              <a:ext uri="{FF2B5EF4-FFF2-40B4-BE49-F238E27FC236}">
                <a16:creationId xmlns:a16="http://schemas.microsoft.com/office/drawing/2014/main" id="{AC2C143C-AED2-31FD-C380-3FB10B63641A}"/>
              </a:ext>
            </a:extLst>
          </p:cNvPr>
          <p:cNvSpPr txBox="1"/>
          <p:nvPr/>
        </p:nvSpPr>
        <p:spPr>
          <a:xfrm>
            <a:off x="142240" y="6350397"/>
            <a:ext cx="2725170" cy="369332"/>
          </a:xfrm>
          <a:prstGeom prst="rect">
            <a:avLst/>
          </a:prstGeom>
          <a:noFill/>
        </p:spPr>
        <p:txBody>
          <a:bodyPr wrap="none" rtlCol="0">
            <a:spAutoFit/>
          </a:bodyPr>
          <a:lstStyle/>
          <a:p>
            <a:r>
              <a:rPr lang="en-US" dirty="0"/>
              <a:t>Uniform Law Commission</a:t>
            </a:r>
          </a:p>
        </p:txBody>
      </p:sp>
    </p:spTree>
    <p:extLst>
      <p:ext uri="{BB962C8B-B14F-4D97-AF65-F5344CB8AC3E}">
        <p14:creationId xmlns:p14="http://schemas.microsoft.com/office/powerpoint/2010/main" val="3242013000"/>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328976 Minimalist presentation_Win32_v3" id="{68F91E1F-47E3-4784-97BA-A7779D45FCD8}" vid="{DD4A590D-E633-4E0F-B7C2-7C0F99B0E2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71E02-0625-4B19-9E83-24FAEB4AA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4DF17-F044-499E-9F05-A29D5AD84F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D6CD170-8994-4B78-9EA8-2A6D16DEF2E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presentation</Template>
  <TotalTime>262</TotalTime>
  <Words>1617</Words>
  <Application>Microsoft Office PowerPoint</Application>
  <PresentationFormat>Widescreen</PresentationFormat>
  <Paragraphs>212</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Symbol</vt:lpstr>
      <vt:lpstr>Tenorite</vt:lpstr>
      <vt:lpstr>Office Theme</vt:lpstr>
      <vt:lpstr>The RUFADAA Triangle:  Navigating Digital Assets Under The Revised Uniform Fiduciary Access To Digital Assets Act</vt:lpstr>
      <vt:lpstr>AGENDA</vt:lpstr>
      <vt:lpstr>PowerPoint Presentation</vt:lpstr>
      <vt:lpstr>PowerPoint Presentation</vt:lpstr>
      <vt:lpstr>PowerPoint Presentation</vt:lpstr>
      <vt:lpstr>PowerPoint Presentation</vt:lpstr>
      <vt:lpstr>PowerPoint Presentation</vt:lpstr>
      <vt:lpstr>The act</vt:lpstr>
      <vt:lpstr>PowerPoint Presentation</vt:lpstr>
      <vt:lpstr>What Does the Act Do?</vt:lpstr>
      <vt:lpstr>A “digital asset” is an electronic record a user owns or has a right or interest in.</vt:lpstr>
      <vt:lpstr>PowerPoint Presentation</vt:lpstr>
      <vt:lpstr>PowerPoint Presentation</vt:lpstr>
      <vt:lpstr>What is the Custodian’s Role?</vt:lpstr>
      <vt:lpstr>What is the Custodian’s Role?</vt:lpstr>
      <vt:lpstr>What is the Custodian’s Role?</vt:lpstr>
      <vt:lpstr>What is the Custodian’s Role?</vt:lpstr>
      <vt:lpstr>What is the Custodian’s Role?</vt:lpstr>
      <vt:lpstr>Why is the Act Necessary?</vt:lpstr>
      <vt:lpstr>Why is the Act Necessary?</vt:lpstr>
      <vt:lpstr>Why is the Act Necessary?</vt:lpstr>
      <vt:lpstr>Why Do Clients Need to Plan?</vt:lpstr>
      <vt:lpstr>TikTok</vt:lpstr>
      <vt:lpstr>Facebook</vt:lpstr>
      <vt:lpstr>Facebook</vt:lpstr>
      <vt:lpstr>Facebook</vt:lpstr>
      <vt:lpstr>Google</vt:lpstr>
      <vt:lpstr>Google</vt:lpstr>
      <vt:lpstr>Google</vt:lpstr>
      <vt:lpstr>Twitter / x</vt:lpstr>
      <vt:lpstr>Twitter / x</vt:lpstr>
      <vt:lpstr>Instagram</vt:lpstr>
      <vt:lpstr>Linkedin</vt:lpstr>
      <vt:lpstr>Linkedin</vt:lpstr>
      <vt:lpstr>Linkedin</vt:lpstr>
      <vt:lpstr>PayPal</vt:lpstr>
      <vt:lpstr>Apple</vt:lpstr>
      <vt:lpstr>Apple</vt:lpstr>
      <vt:lpstr>Apple</vt:lpstr>
      <vt:lpstr>Apple</vt:lpstr>
      <vt:lpstr>Apple</vt:lpstr>
      <vt:lpstr>Microsoft</vt:lpstr>
      <vt:lpstr>Microsoft</vt:lpstr>
      <vt:lpstr>PowerPoint Presentation</vt:lpstr>
      <vt:lpstr>PowerPoint Presentation</vt:lpstr>
      <vt:lpstr>Takeaways</vt:lpstr>
      <vt:lpstr>Takeaways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Claire Stickley</dc:creator>
  <cp:lastModifiedBy>M.R. Litman</cp:lastModifiedBy>
  <cp:revision>13</cp:revision>
  <dcterms:created xsi:type="dcterms:W3CDTF">2023-08-31T21:41:40Z</dcterms:created>
  <dcterms:modified xsi:type="dcterms:W3CDTF">2023-09-07T13:24:09Z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