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9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10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1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12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13.xml" ContentType="application/vnd.openxmlformats-officedocument.theme+xml"/>
  <Override PartName="/ppt/slideLayouts/slideLayout350.xml" ContentType="application/vnd.openxmlformats-officedocument.presentationml.slideLayout+xml"/>
  <Override PartName="/ppt/theme/theme14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1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16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theme/theme17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18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19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20.xml" ContentType="application/vnd.openxmlformats-officedocument.theme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21.xml" ContentType="application/vnd.openxmlformats-officedocument.theme+xml"/>
  <Override PartName="/ppt/slideLayouts/slideLayout559.xml" ContentType="application/vnd.openxmlformats-officedocument.presentationml.slideLayout+xml"/>
  <Override PartName="/ppt/theme/theme22.xml" ContentType="application/vnd.openxmlformats-officedocument.theme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793" r:id="rId2"/>
    <p:sldMasterId id="2147483836" r:id="rId3"/>
    <p:sldMasterId id="2147483880" r:id="rId4"/>
    <p:sldMasterId id="2147483925" r:id="rId5"/>
    <p:sldMasterId id="2147483971" r:id="rId6"/>
    <p:sldMasterId id="2147484014" r:id="rId7"/>
    <p:sldMasterId id="2147484119" r:id="rId8"/>
    <p:sldMasterId id="2147484122" r:id="rId9"/>
    <p:sldMasterId id="2147484155" r:id="rId10"/>
    <p:sldMasterId id="2147484190" r:id="rId11"/>
    <p:sldMasterId id="2147484225" r:id="rId12"/>
    <p:sldMasterId id="2147484228" r:id="rId13"/>
    <p:sldMasterId id="2147484263" r:id="rId14"/>
    <p:sldMasterId id="2147484265" r:id="rId15"/>
    <p:sldMasterId id="2147484302" r:id="rId16"/>
    <p:sldMasterId id="2147484323" r:id="rId17"/>
    <p:sldMasterId id="2147484358" r:id="rId18"/>
    <p:sldMasterId id="2147484390" r:id="rId19"/>
    <p:sldMasterId id="2147484426" r:id="rId20"/>
    <p:sldMasterId id="2147484461" r:id="rId21"/>
    <p:sldMasterId id="2147484485" r:id="rId22"/>
    <p:sldMasterId id="2147484489" r:id="rId23"/>
  </p:sldMasterIdLst>
  <p:notesMasterIdLst>
    <p:notesMasterId r:id="rId49"/>
  </p:notesMasterIdLst>
  <p:handoutMasterIdLst>
    <p:handoutMasterId r:id="rId50"/>
  </p:handoutMasterIdLst>
  <p:sldIdLst>
    <p:sldId id="900" r:id="rId24"/>
    <p:sldId id="1946" r:id="rId25"/>
    <p:sldId id="1733" r:id="rId26"/>
    <p:sldId id="1821" r:id="rId27"/>
    <p:sldId id="1734" r:id="rId28"/>
    <p:sldId id="304" r:id="rId29"/>
    <p:sldId id="1879" r:id="rId30"/>
    <p:sldId id="1944" r:id="rId31"/>
    <p:sldId id="1843" r:id="rId32"/>
    <p:sldId id="1978" r:id="rId33"/>
    <p:sldId id="1975" r:id="rId34"/>
    <p:sldId id="267" r:id="rId35"/>
    <p:sldId id="1967" r:id="rId36"/>
    <p:sldId id="1977" r:id="rId37"/>
    <p:sldId id="1900" r:id="rId38"/>
    <p:sldId id="261" r:id="rId39"/>
    <p:sldId id="263" r:id="rId40"/>
    <p:sldId id="1945" r:id="rId41"/>
    <p:sldId id="266" r:id="rId42"/>
    <p:sldId id="268" r:id="rId43"/>
    <p:sldId id="291" r:id="rId44"/>
    <p:sldId id="391" r:id="rId45"/>
    <p:sldId id="1939" r:id="rId46"/>
    <p:sldId id="1901" r:id="rId47"/>
    <p:sldId id="318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tom, Renee" initials="HR" lastIdx="15" clrIdx="0">
    <p:extLst>
      <p:ext uri="{19B8F6BF-5375-455C-9EA6-DF929625EA0E}">
        <p15:presenceInfo xmlns:p15="http://schemas.microsoft.com/office/powerpoint/2012/main" userId="S::Renee.Haltom@rich.frb.org::94edf7d8-27a0-4052-a7de-8d8e62bf5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A9E7"/>
    <a:srgbClr val="93C847"/>
    <a:srgbClr val="D7DCDD"/>
    <a:srgbClr val="002A59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6676" autoAdjust="0"/>
  </p:normalViewPr>
  <p:slideViewPr>
    <p:cSldViewPr>
      <p:cViewPr varScale="1">
        <p:scale>
          <a:sx n="86" d="100"/>
          <a:sy n="86" d="100"/>
        </p:scale>
        <p:origin x="115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r">
              <a:defRPr sz="1300"/>
            </a:lvl1pPr>
          </a:lstStyle>
          <a:p>
            <a:fld id="{DA9FA7F8-F869-4246-B4B2-AAD9D90F1F6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r">
              <a:defRPr sz="1300"/>
            </a:lvl1pPr>
          </a:lstStyle>
          <a:p>
            <a:fld id="{5A2B7AEB-022A-4E61-B5DA-0382CBB6F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2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5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r">
              <a:defRPr sz="1300"/>
            </a:lvl1pPr>
          </a:lstStyle>
          <a:p>
            <a:fld id="{0F733DD3-5DB0-42DB-8E6E-3389095FF530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7550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1" tIns="47401" rIns="94801" bIns="474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6" y="4561229"/>
            <a:ext cx="5850835" cy="4320214"/>
          </a:xfrm>
          <a:prstGeom prst="rect">
            <a:avLst/>
          </a:prstGeom>
        </p:spPr>
        <p:txBody>
          <a:bodyPr vert="horz" lIns="94801" tIns="47401" rIns="94801" bIns="474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5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r">
              <a:defRPr sz="1300"/>
            </a:lvl1pPr>
          </a:lstStyle>
          <a:p>
            <a:fld id="{C08AB368-2971-4F10-9081-FFF5D20F3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Federal Reserve Bank of Richmond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DC9BB-CBD0-419A-AE4D-B0393AEACF40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944563"/>
            <a:ext cx="4964113" cy="3722687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757" fontAlgn="auto">
              <a:spcBef>
                <a:spcPts val="0"/>
              </a:spcBef>
              <a:spcAft>
                <a:spcPts val="0"/>
              </a:spcAft>
              <a:defRPr/>
            </a:pPr>
            <a:fld id="{8D0B94DD-3ABC-4A7D-B61D-950B5537EBD1}" type="slidenum">
              <a:rPr lang="en-US" sz="1100">
                <a:solidFill>
                  <a:prstClr val="black"/>
                </a:solidFill>
                <a:latin typeface="Calibri"/>
              </a:rPr>
              <a:pPr defTabSz="465757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7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02671-6A9D-405D-A282-77816CE3453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7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4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5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02671-6A9D-405D-A282-77816CE3453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7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79182" indent="-17918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68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45679" fontAlgn="auto">
              <a:spcBef>
                <a:spcPts val="0"/>
              </a:spcBef>
              <a:spcAft>
                <a:spcPts val="0"/>
              </a:spcAft>
              <a:defRPr/>
            </a:pPr>
            <a:fld id="{8879CF88-0A9F-40C2-8A06-E824A6C44A39}" type="slidenum">
              <a:rPr lang="en-US" sz="1100">
                <a:solidFill>
                  <a:prstClr val="black"/>
                </a:solidFill>
                <a:latin typeface="Calibri"/>
              </a:rPr>
              <a:pPr defTabSz="445679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1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457200"/>
            <a:ext cx="4535488" cy="3403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312C6-D87F-428C-8B7C-91CBD83912F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2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592"/>
            <a:fld id="{C08AB368-2971-4F10-9081-FFF5D20F3077}" type="slidenum">
              <a:rPr lang="en-US">
                <a:solidFill>
                  <a:prstClr val="black"/>
                </a:solidFill>
                <a:latin typeface="Calibri"/>
              </a:rPr>
              <a:pPr defTabSz="955592"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13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09600"/>
            <a:ext cx="4535488" cy="3403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312C6-D87F-428C-8B7C-91CBD83912F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3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D26D4-F7C3-4241-A2EC-646DEBB2B1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D26D4-F7C3-4241-A2EC-646DEBB2B1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9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9588" y="330200"/>
            <a:ext cx="3149600" cy="23637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312C6-D87F-428C-8B7C-91CBD83912F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2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9588" y="330200"/>
            <a:ext cx="3149600" cy="23637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312C6-D87F-428C-8B7C-91CBD83912F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5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5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5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8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8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8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9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9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9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0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0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0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0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1.xml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1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3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3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96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01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46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017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878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26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554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5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60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33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80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932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251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611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49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582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379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151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590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790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1"/>
            <a:ext cx="5433060" cy="36618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89320" y="6356351"/>
            <a:ext cx="2697480" cy="366183"/>
          </a:xfrm>
        </p:spPr>
        <p:txBody>
          <a:bodyPr/>
          <a:lstStyle/>
          <a:p>
            <a:r>
              <a:rPr lang="en-US"/>
              <a:t>Federal Reserve Bank of Richmond #</a:t>
            </a:r>
            <a:fld id="{0E5A98D7-68DF-E547-8EE0-0AB187291E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400">
                <a:solidFill>
                  <a:schemeClr val="accent1"/>
                </a:solidFill>
              </a:defRPr>
            </a:lvl4pPr>
            <a:lvl5pPr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5391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10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8939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57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2236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683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0369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296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6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882502"/>
            <a:ext cx="8153400" cy="5137298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959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82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5882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91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90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296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933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206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4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268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836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94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569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70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2121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874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901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3191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1822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434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990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2128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9005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8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02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60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4658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2078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38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021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4130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342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5458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382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96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71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5515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833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57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0995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736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6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322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80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3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9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77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49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090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59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62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6665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8984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732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0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123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9679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5556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6391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56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710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8613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111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4457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92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3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8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361950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724400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973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11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7059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82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52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7418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456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807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366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3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5324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020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58697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74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002A59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7042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5078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537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7834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9615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55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1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02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64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925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7198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3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Chart&amp;Tex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548640" y="914400"/>
            <a:ext cx="8046720" cy="5029200"/>
          </a:xfrm>
          <a:prstGeom prst="roundRect">
            <a:avLst>
              <a:gd name="adj" fmla="val 1166"/>
            </a:avLst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885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FB74-FE6D-4301-9E96-B5FA58D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DCB5C-04D2-4B19-A596-B909B2BD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Arial"/>
              </a:rPr>
              <a:t>Source: Bureau of Labor Statistics/Haver Analytics</a:t>
            </a:r>
            <a:endParaRPr lang="en-US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ECF36-FA51-41AA-8B1F-DA10F7E6A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8E2D5F2-7666-4778-BB3F-F160B0BEF61E}" type="slidenum">
              <a:rPr lang="en-US" b="0" i="0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7279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193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04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3609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4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0552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366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8783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88207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8282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2561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488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9081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006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3814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55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2627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0098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49051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505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6191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488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7048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865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2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0731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60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589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0853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737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95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33966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65674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30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878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24064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25656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69B8E8-063E-F742-9B35-B957B2563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901" y="136523"/>
            <a:ext cx="7236739" cy="525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336C3B-F835-1149-B788-080F0F133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B87FB7-2C8F-F544-B552-75583FEF97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26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5286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7197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552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74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37416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2248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84474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1518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7792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64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000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19685509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61987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132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949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860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495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3786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2693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110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09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2107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35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3753226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5407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76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7085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4867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7338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14058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6588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2305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938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17164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64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99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14" tIns="45707" rIns="91414" bIns="45707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414" tIns="45707" rIns="91414" bIns="45707" anchor="b"/>
          <a:lstStyle>
            <a:lvl1pPr marL="0" indent="0">
              <a:buNone/>
              <a:defRPr sz="2000"/>
            </a:lvl1pPr>
            <a:lvl2pPr marL="457072" indent="0">
              <a:buNone/>
              <a:defRPr sz="1800"/>
            </a:lvl2pPr>
            <a:lvl3pPr marL="914144" indent="0">
              <a:buNone/>
              <a:defRPr sz="1600"/>
            </a:lvl3pPr>
            <a:lvl4pPr marL="1371214" indent="0">
              <a:buNone/>
              <a:defRPr sz="1400"/>
            </a:lvl4pPr>
            <a:lvl5pPr marL="1828284" indent="0">
              <a:buNone/>
              <a:defRPr sz="1400"/>
            </a:lvl5pPr>
            <a:lvl6pPr marL="2285357" indent="0">
              <a:buNone/>
              <a:defRPr sz="1400"/>
            </a:lvl6pPr>
            <a:lvl7pPr marL="2742429" indent="0">
              <a:buNone/>
              <a:defRPr sz="1400"/>
            </a:lvl7pPr>
            <a:lvl8pPr marL="3199500" indent="0">
              <a:buNone/>
              <a:defRPr sz="1400"/>
            </a:lvl8pPr>
            <a:lvl9pPr marL="36565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988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_Blank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" y="5944196"/>
            <a:ext cx="1828511" cy="84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lIns="91433" tIns="45717" rIns="91433" bIns="45717"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pPr>
              <a:defRPr/>
            </a:pPr>
            <a:fld id="{62CB5905-4009-4DAD-BDFC-1C60399DB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168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47793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5763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5583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5786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37559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2626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8024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6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882502"/>
            <a:ext cx="8153400" cy="5137298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9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8415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9671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03657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513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4277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47301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686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899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7984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895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5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1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65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5087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9558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849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91438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3640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535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2402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6857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1693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0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07512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7243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26875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0991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015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94973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9165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95400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3624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4395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71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187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35674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470916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83082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960389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7192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542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184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99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07868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095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8906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102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462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0099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080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523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4905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1470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62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818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440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15466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6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03236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0265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91301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497799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45491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6876576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2416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7810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2224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9560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21774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3508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06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7521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69B8E8-063E-F742-9B35-B957B2563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901" y="136523"/>
            <a:ext cx="7236739" cy="525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336C3B-F835-1149-B788-080F0F133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B87FB7-2C8F-F544-B552-75583FEF97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3248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5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1"/>
            <a:ext cx="4611571" cy="306433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2" y="-168729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2" y="3581401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581401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53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2820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2557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82" indent="-342882">
              <a:buSzPct val="75000"/>
              <a:buFont typeface="Arial" pitchFamily="34" charset="0"/>
              <a:buChar char="•"/>
              <a:defRPr sz="180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13" indent="-285737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2943" indent="-228589">
              <a:buSzPct val="75000"/>
              <a:buFont typeface="Arial" pitchFamily="34" charset="0"/>
              <a:buChar char="•"/>
              <a:defRPr sz="140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121" indent="-228589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298" indent="-228589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321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82" indent="-342882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13" indent="-285737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2943" indent="-228589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121" indent="-228589">
              <a:buSzPct val="75000"/>
              <a:buFont typeface="Arial" pitchFamily="34" charset="0"/>
              <a:buChar char="•"/>
              <a:defRPr sz="1801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298" indent="-228589">
              <a:buSzPct val="75000"/>
              <a:buFont typeface="Arial" pitchFamily="34" charset="0"/>
              <a:buChar char="•"/>
              <a:defRPr sz="1801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93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10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22900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10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4473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028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497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361951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724400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29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8268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4049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82" indent="-342882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13" indent="-285737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43" indent="-228589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21" indent="-228589">
              <a:buSzPct val="75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4pPr>
            <a:lvl5pPr marL="2057298" indent="-228589">
              <a:buSzPct val="75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03206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882" indent="-342882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13" indent="-285737">
              <a:buSzPct val="75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2pPr>
            <a:lvl3pPr marL="1142943" indent="-228589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121" indent="-228589">
              <a:buSzPct val="75000"/>
              <a:buFont typeface="Arial" pitchFamily="34" charset="0"/>
              <a:buChar char="•"/>
              <a:defRPr sz="1401">
                <a:solidFill>
                  <a:srgbClr val="002A59"/>
                </a:solidFill>
              </a:defRPr>
            </a:lvl4pPr>
            <a:lvl5pPr marL="2057298" indent="-228589">
              <a:buSzPct val="75000"/>
              <a:buFont typeface="Arial" pitchFamily="34" charset="0"/>
              <a:buChar char="•"/>
              <a:defRPr sz="1401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5665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492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82" indent="-342882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13" indent="-285737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43" indent="-228589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21" indent="-228589">
              <a:buSzPct val="80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4pPr>
            <a:lvl5pPr marL="2057298" indent="-228589">
              <a:buSzPct val="80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81163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882" indent="-342882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13" indent="-285737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43" indent="-228589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21" indent="-228589">
              <a:buSzPct val="80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4pPr>
            <a:lvl5pPr marL="2057298" indent="-228589">
              <a:buSzPct val="80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7289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5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5868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5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6090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5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1213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5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7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913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3" y="6502401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1" b="0" i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09436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6841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2447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11368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2385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82" indent="-342882">
              <a:buSzPct val="75000"/>
              <a:buFont typeface="Arial" pitchFamily="34" charset="0"/>
              <a:buChar char="•"/>
              <a:defRPr sz="1801">
                <a:solidFill>
                  <a:schemeClr val="bg1"/>
                </a:solidFill>
              </a:defRPr>
            </a:lvl1pPr>
            <a:lvl2pPr marL="742913" indent="-285737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2943" indent="-228589">
              <a:buSzPct val="75000"/>
              <a:buFont typeface="Arial" pitchFamily="34" charset="0"/>
              <a:buChar char="•"/>
              <a:defRPr sz="1401">
                <a:solidFill>
                  <a:schemeClr val="bg1"/>
                </a:solidFill>
              </a:defRPr>
            </a:lvl3pPr>
            <a:lvl4pPr marL="1600121" indent="-228589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298" indent="-228589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961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82" indent="-342882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13" indent="-285737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43" indent="-228589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21" indent="-228589">
              <a:buSzPct val="75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4pPr>
            <a:lvl5pPr marL="2057298" indent="-228589">
              <a:buSzPct val="75000"/>
              <a:buFont typeface="Arial" pitchFamily="34" charset="0"/>
              <a:buChar char="•"/>
              <a:defRPr sz="1801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28699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10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74240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1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7052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944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35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410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53475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474720" cy="9445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3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82" indent="-342882">
              <a:buSzPct val="75000"/>
              <a:buFont typeface="Arial" pitchFamily="34" charset="0"/>
              <a:buChar char="•"/>
              <a:defRPr sz="1801">
                <a:solidFill>
                  <a:schemeClr val="bg1"/>
                </a:solidFill>
              </a:defRPr>
            </a:lvl1pPr>
            <a:lvl2pPr marL="742913" indent="-285737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2943" indent="-228589">
              <a:buSzPct val="75000"/>
              <a:buFont typeface="Arial" pitchFamily="34" charset="0"/>
              <a:buChar char="•"/>
              <a:defRPr sz="1401">
                <a:solidFill>
                  <a:schemeClr val="bg1"/>
                </a:solidFill>
              </a:defRPr>
            </a:lvl3pPr>
            <a:lvl4pPr marL="1600121" indent="-228589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298" indent="-228589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7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94475028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Chart&amp;Tex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548640" y="914400"/>
            <a:ext cx="8046720" cy="5029200"/>
          </a:xfrm>
          <a:prstGeom prst="roundRect">
            <a:avLst>
              <a:gd name="adj" fmla="val 1166"/>
            </a:avLst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5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684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FB74-FE6D-4301-9E96-B5FA58D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DCB5C-04D2-4B19-A596-B909B2BD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ECF36-FA51-41AA-8B1F-DA10F7E6A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01780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231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90" y="228602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453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28340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1126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61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020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03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0439908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48884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37900397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9429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898842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02920" y="990600"/>
            <a:ext cx="813816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135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317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32415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143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307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31980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5567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222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87747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401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531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028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3776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4799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884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34327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674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1180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76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618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64907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13180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020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6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882502"/>
            <a:ext cx="8153400" cy="5137298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9652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253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36375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387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88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46449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83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002A59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98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307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1763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14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89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0117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6484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186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92394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1846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41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9261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54221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5325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56763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54436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215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7161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3748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65318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5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14898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73504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8051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809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67040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4227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0840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7501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569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406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042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3682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3347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6148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6658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0571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7037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1677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2627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3070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2769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06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06379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4267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80067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1290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902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26217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2736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6215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9645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24481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112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768547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21709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727"/>
            <a:endParaRPr lang="en-US" sz="3006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89" y="228601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580"/>
              <a:endParaRPr lang="en-US" sz="3006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715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1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517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1"/>
            <a:ext cx="4611571" cy="306433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2" y="-168729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2" y="3581401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581401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9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43112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534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0227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17284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8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870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8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99037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4400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706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361951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724400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59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7969750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3758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304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23705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3371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5914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43249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891" indent="-342891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9640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0867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0915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3157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33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2782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1" y="6502401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63022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536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90858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88646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2657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5545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4377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8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63034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9557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944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7214488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50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008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05912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16491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474720" cy="9445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3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3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9145788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Chart&amp;Tex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548640" y="914400"/>
            <a:ext cx="8046720" cy="5029200"/>
          </a:xfrm>
          <a:prstGeom prst="roundRect">
            <a:avLst>
              <a:gd name="adj" fmla="val 1166"/>
            </a:avLst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059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FB74-FE6D-4301-9E96-B5FA58D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DCB5C-04D2-4B19-A596-B909B2BD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ECF36-FA51-41AA-8B1F-DA10F7E6A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418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1"/>
            <a:ext cx="4611571" cy="306433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2" y="-168729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2" y="3581401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581401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9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6742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37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0753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53856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8949806"/>
              </p:ext>
            </p:extLst>
          </p:nvPr>
        </p:nvGraphicFramePr>
        <p:xfrm>
          <a:off x="1014808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040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83157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331349"/>
              </p:ext>
            </p:extLst>
          </p:nvPr>
        </p:nvGraphicFramePr>
        <p:xfrm>
          <a:off x="1014808" y="1676400"/>
          <a:ext cx="7214794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1779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2068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9350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449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29630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3641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494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0874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891" indent="-342891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3943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9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225255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7603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02928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325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1" y="6502401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09705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662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2259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272303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9123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6276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891" indent="-342891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32" indent="-285744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2971" indent="-228594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160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349" indent="-228594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404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925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6877737"/>
              </p:ext>
            </p:extLst>
          </p:nvPr>
        </p:nvGraphicFramePr>
        <p:xfrm>
          <a:off x="1014808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33515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9604515"/>
              </p:ext>
            </p:extLst>
          </p:nvPr>
        </p:nvGraphicFramePr>
        <p:xfrm>
          <a:off x="1014808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31296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0473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944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5900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6021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8370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90" y="228602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80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543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90" y="228602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80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Internal FR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1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769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724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517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9525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774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195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34824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5695803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45597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8309669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5870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898842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02920" y="990600"/>
            <a:ext cx="813816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676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8022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191787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794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0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7373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18586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1724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5734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131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6035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9919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5834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84270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0718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1"/>
            <a:ext cx="5433060" cy="36618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89320" y="6356351"/>
            <a:ext cx="2697480" cy="366183"/>
          </a:xfrm>
        </p:spPr>
        <p:txBody>
          <a:bodyPr/>
          <a:lstStyle/>
          <a:p>
            <a:r>
              <a:rPr lang="en-US"/>
              <a:t>Federal Reserve Bank of Richmond #</a:t>
            </a:r>
            <a:fld id="{0E5A98D7-68DF-E547-8EE0-0AB187291E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400">
                <a:solidFill>
                  <a:schemeClr val="accent1"/>
                </a:solidFill>
              </a:defRPr>
            </a:lvl4pPr>
            <a:lvl5pPr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074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9064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2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2" y="3581401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401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012115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04092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9464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78094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97061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6572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9476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6494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47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225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96883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3133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1267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85830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8586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2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307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2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5933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2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4336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2"/>
            <a:ext cx="5181600" cy="2889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1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2924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1" y="6502402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30456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92562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46705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1410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6437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5700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50497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2845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05245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12182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32781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11174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698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1230408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26414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414" tIns="45707" rIns="91414" bIns="45707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lIns="91414" tIns="45707" rIns="91414" bIns="45707" anchor="b"/>
          <a:lstStyle>
            <a:lvl1pPr marL="0" indent="0">
              <a:buNone/>
              <a:defRPr sz="2000"/>
            </a:lvl1pPr>
            <a:lvl2pPr marL="457072" indent="0">
              <a:buNone/>
              <a:defRPr sz="1800"/>
            </a:lvl2pPr>
            <a:lvl3pPr marL="914144" indent="0">
              <a:buNone/>
              <a:defRPr sz="1600"/>
            </a:lvl3pPr>
            <a:lvl4pPr marL="1371214" indent="0">
              <a:buNone/>
              <a:defRPr sz="1400"/>
            </a:lvl4pPr>
            <a:lvl5pPr marL="1828284" indent="0">
              <a:buNone/>
              <a:defRPr sz="1400"/>
            </a:lvl5pPr>
            <a:lvl6pPr marL="2285357" indent="0">
              <a:buNone/>
              <a:defRPr sz="1400"/>
            </a:lvl6pPr>
            <a:lvl7pPr marL="2742429" indent="0">
              <a:buNone/>
              <a:defRPr sz="1400"/>
            </a:lvl7pPr>
            <a:lvl8pPr marL="3199500" indent="0">
              <a:buNone/>
              <a:defRPr sz="1400"/>
            </a:lvl8pPr>
            <a:lvl9pPr marL="36565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39619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_Blank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" y="5944198"/>
            <a:ext cx="1828511" cy="84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lIns="91433" tIns="45717" rIns="91433" bIns="45717"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pPr>
              <a:defRPr/>
            </a:pPr>
            <a:fld id="{62CB5905-4009-4DAD-BDFC-1C60399DB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7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5480147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52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9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83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95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248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90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3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84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26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5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8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898842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02920" y="990600"/>
            <a:ext cx="813816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9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8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71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26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97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46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81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5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50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568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8440787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2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19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7360883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506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276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37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24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9577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56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19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0226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62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0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29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43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119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171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30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30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7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9155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94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981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6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2.xml"/><Relationship Id="rId18" Type="http://schemas.openxmlformats.org/officeDocument/2006/relationships/slideLayout" Target="../slideLayouts/slideLayout267.xml"/><Relationship Id="rId26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52.xml"/><Relationship Id="rId21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266.xml"/><Relationship Id="rId25" Type="http://schemas.openxmlformats.org/officeDocument/2006/relationships/slideLayout" Target="../slideLayouts/slideLayout274.xml"/><Relationship Id="rId33" Type="http://schemas.openxmlformats.org/officeDocument/2006/relationships/theme" Target="../theme/theme10.xm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20" Type="http://schemas.openxmlformats.org/officeDocument/2006/relationships/slideLayout" Target="../slideLayouts/slideLayout269.xml"/><Relationship Id="rId29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24" Type="http://schemas.openxmlformats.org/officeDocument/2006/relationships/slideLayout" Target="../slideLayouts/slideLayout273.xml"/><Relationship Id="rId32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23" Type="http://schemas.openxmlformats.org/officeDocument/2006/relationships/slideLayout" Target="../slideLayouts/slideLayout272.xml"/><Relationship Id="rId28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59.xml"/><Relationship Id="rId19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Relationship Id="rId22" Type="http://schemas.openxmlformats.org/officeDocument/2006/relationships/slideLayout" Target="../slideLayouts/slideLayout271.xml"/><Relationship Id="rId27" Type="http://schemas.openxmlformats.org/officeDocument/2006/relationships/slideLayout" Target="../slideLayouts/slideLayout276.xml"/><Relationship Id="rId30" Type="http://schemas.openxmlformats.org/officeDocument/2006/relationships/slideLayout" Target="../slideLayouts/slideLayout279.xml"/><Relationship Id="rId8" Type="http://schemas.openxmlformats.org/officeDocument/2006/relationships/slideLayout" Target="../slideLayouts/slideLayout257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4.xml"/><Relationship Id="rId18" Type="http://schemas.openxmlformats.org/officeDocument/2006/relationships/slideLayout" Target="../slideLayouts/slideLayout299.xml"/><Relationship Id="rId26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284.xml"/><Relationship Id="rId21" Type="http://schemas.openxmlformats.org/officeDocument/2006/relationships/slideLayout" Target="../slideLayouts/slideLayout302.xml"/><Relationship Id="rId34" Type="http://schemas.openxmlformats.org/officeDocument/2006/relationships/theme" Target="../theme/theme11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slideLayout" Target="../slideLayouts/slideLayout298.xml"/><Relationship Id="rId25" Type="http://schemas.openxmlformats.org/officeDocument/2006/relationships/slideLayout" Target="../slideLayouts/slideLayout306.xml"/><Relationship Id="rId33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283.xml"/><Relationship Id="rId16" Type="http://schemas.openxmlformats.org/officeDocument/2006/relationships/slideLayout" Target="../slideLayouts/slideLayout297.xml"/><Relationship Id="rId20" Type="http://schemas.openxmlformats.org/officeDocument/2006/relationships/slideLayout" Target="../slideLayouts/slideLayout301.xml"/><Relationship Id="rId29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24" Type="http://schemas.openxmlformats.org/officeDocument/2006/relationships/slideLayout" Target="../slideLayouts/slideLayout305.xml"/><Relationship Id="rId32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96.xml"/><Relationship Id="rId23" Type="http://schemas.openxmlformats.org/officeDocument/2006/relationships/slideLayout" Target="../slideLayouts/slideLayout304.xml"/><Relationship Id="rId28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291.xml"/><Relationship Id="rId19" Type="http://schemas.openxmlformats.org/officeDocument/2006/relationships/slideLayout" Target="../slideLayouts/slideLayout300.xml"/><Relationship Id="rId31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Relationship Id="rId22" Type="http://schemas.openxmlformats.org/officeDocument/2006/relationships/slideLayout" Target="../slideLayouts/slideLayout303.xml"/><Relationship Id="rId27" Type="http://schemas.openxmlformats.org/officeDocument/2006/relationships/slideLayout" Target="../slideLayouts/slideLayout308.xml"/><Relationship Id="rId30" Type="http://schemas.openxmlformats.org/officeDocument/2006/relationships/slideLayout" Target="../slideLayouts/slideLayout311.xml"/><Relationship Id="rId8" Type="http://schemas.openxmlformats.org/officeDocument/2006/relationships/slideLayout" Target="../slideLayouts/slideLayout28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4" Type="http://schemas.openxmlformats.org/officeDocument/2006/relationships/image" Target="../media/image10.jpeg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9.xml"/><Relationship Id="rId18" Type="http://schemas.openxmlformats.org/officeDocument/2006/relationships/slideLayout" Target="../slideLayouts/slideLayout334.xml"/><Relationship Id="rId26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19.xml"/><Relationship Id="rId21" Type="http://schemas.openxmlformats.org/officeDocument/2006/relationships/slideLayout" Target="../slideLayouts/slideLayout337.xml"/><Relationship Id="rId34" Type="http://schemas.openxmlformats.org/officeDocument/2006/relationships/theme" Target="../theme/theme13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17" Type="http://schemas.openxmlformats.org/officeDocument/2006/relationships/slideLayout" Target="../slideLayouts/slideLayout333.xml"/><Relationship Id="rId25" Type="http://schemas.openxmlformats.org/officeDocument/2006/relationships/slideLayout" Target="../slideLayouts/slideLayout341.xml"/><Relationship Id="rId33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18.xml"/><Relationship Id="rId16" Type="http://schemas.openxmlformats.org/officeDocument/2006/relationships/slideLayout" Target="../slideLayouts/slideLayout332.xml"/><Relationship Id="rId20" Type="http://schemas.openxmlformats.org/officeDocument/2006/relationships/slideLayout" Target="../slideLayouts/slideLayout336.xml"/><Relationship Id="rId29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24" Type="http://schemas.openxmlformats.org/officeDocument/2006/relationships/slideLayout" Target="../slideLayouts/slideLayout340.xml"/><Relationship Id="rId32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21.xml"/><Relationship Id="rId15" Type="http://schemas.openxmlformats.org/officeDocument/2006/relationships/slideLayout" Target="../slideLayouts/slideLayout331.xml"/><Relationship Id="rId23" Type="http://schemas.openxmlformats.org/officeDocument/2006/relationships/slideLayout" Target="../slideLayouts/slideLayout339.xml"/><Relationship Id="rId28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26.xml"/><Relationship Id="rId19" Type="http://schemas.openxmlformats.org/officeDocument/2006/relationships/slideLayout" Target="../slideLayouts/slideLayout335.xml"/><Relationship Id="rId31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slideLayout" Target="../slideLayouts/slideLayout330.xml"/><Relationship Id="rId22" Type="http://schemas.openxmlformats.org/officeDocument/2006/relationships/slideLayout" Target="../slideLayouts/slideLayout338.xml"/><Relationship Id="rId27" Type="http://schemas.openxmlformats.org/officeDocument/2006/relationships/slideLayout" Target="../slideLayouts/slideLayout343.xml"/><Relationship Id="rId30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3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50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3.xml"/><Relationship Id="rId18" Type="http://schemas.openxmlformats.org/officeDocument/2006/relationships/slideLayout" Target="../slideLayouts/slideLayout368.xml"/><Relationship Id="rId26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53.xml"/><Relationship Id="rId21" Type="http://schemas.openxmlformats.org/officeDocument/2006/relationships/slideLayout" Target="../slideLayouts/slideLayout371.xml"/><Relationship Id="rId34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17" Type="http://schemas.openxmlformats.org/officeDocument/2006/relationships/slideLayout" Target="../slideLayouts/slideLayout367.xml"/><Relationship Id="rId25" Type="http://schemas.openxmlformats.org/officeDocument/2006/relationships/slideLayout" Target="../slideLayouts/slideLayout375.xml"/><Relationship Id="rId33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52.xml"/><Relationship Id="rId16" Type="http://schemas.openxmlformats.org/officeDocument/2006/relationships/slideLayout" Target="../slideLayouts/slideLayout366.xml"/><Relationship Id="rId20" Type="http://schemas.openxmlformats.org/officeDocument/2006/relationships/slideLayout" Target="../slideLayouts/slideLayout370.xml"/><Relationship Id="rId29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24" Type="http://schemas.openxmlformats.org/officeDocument/2006/relationships/slideLayout" Target="../slideLayouts/slideLayout374.xml"/><Relationship Id="rId32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55.xml"/><Relationship Id="rId15" Type="http://schemas.openxmlformats.org/officeDocument/2006/relationships/slideLayout" Target="../slideLayouts/slideLayout365.xml"/><Relationship Id="rId23" Type="http://schemas.openxmlformats.org/officeDocument/2006/relationships/slideLayout" Target="../slideLayouts/slideLayout373.xml"/><Relationship Id="rId28" Type="http://schemas.openxmlformats.org/officeDocument/2006/relationships/slideLayout" Target="../slideLayouts/slideLayout378.xml"/><Relationship Id="rId36" Type="http://schemas.openxmlformats.org/officeDocument/2006/relationships/theme" Target="../theme/theme15.xml"/><Relationship Id="rId10" Type="http://schemas.openxmlformats.org/officeDocument/2006/relationships/slideLayout" Target="../slideLayouts/slideLayout360.xml"/><Relationship Id="rId19" Type="http://schemas.openxmlformats.org/officeDocument/2006/relationships/slideLayout" Target="../slideLayouts/slideLayout369.xml"/><Relationship Id="rId31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slideLayout" Target="../slideLayouts/slideLayout364.xml"/><Relationship Id="rId22" Type="http://schemas.openxmlformats.org/officeDocument/2006/relationships/slideLayout" Target="../slideLayouts/slideLayout372.xml"/><Relationship Id="rId27" Type="http://schemas.openxmlformats.org/officeDocument/2006/relationships/slideLayout" Target="../slideLayouts/slideLayout377.xml"/><Relationship Id="rId30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385.xml"/><Relationship Id="rId8" Type="http://schemas.openxmlformats.org/officeDocument/2006/relationships/slideLayout" Target="../slideLayouts/slideLayout3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slideLayout" Target="../slideLayouts/slideLayout398.xml"/><Relationship Id="rId18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88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17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87.xml"/><Relationship Id="rId16" Type="http://schemas.openxmlformats.org/officeDocument/2006/relationships/slideLayout" Target="../slideLayouts/slideLayout401.xml"/><Relationship Id="rId20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395.xml"/><Relationship Id="rId19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slideLayout" Target="../slideLayouts/slideLayout399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08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theme" Target="../theme/theme17.xml"/><Relationship Id="rId8" Type="http://schemas.openxmlformats.org/officeDocument/2006/relationships/slideLayout" Target="../slideLayouts/slideLayout41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7.xml"/><Relationship Id="rId13" Type="http://schemas.openxmlformats.org/officeDocument/2006/relationships/slideLayout" Target="../slideLayouts/slideLayout452.xml"/><Relationship Id="rId18" Type="http://schemas.openxmlformats.org/officeDocument/2006/relationships/slideLayout" Target="../slideLayouts/slideLayout457.xml"/><Relationship Id="rId26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42.xml"/><Relationship Id="rId21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46.xml"/><Relationship Id="rId12" Type="http://schemas.openxmlformats.org/officeDocument/2006/relationships/slideLayout" Target="../slideLayouts/slideLayout451.xml"/><Relationship Id="rId17" Type="http://schemas.openxmlformats.org/officeDocument/2006/relationships/slideLayout" Target="../slideLayouts/slideLayout456.xml"/><Relationship Id="rId25" Type="http://schemas.openxmlformats.org/officeDocument/2006/relationships/slideLayout" Target="../slideLayouts/slideLayout464.xml"/><Relationship Id="rId2" Type="http://schemas.openxmlformats.org/officeDocument/2006/relationships/slideLayout" Target="../slideLayouts/slideLayout441.xml"/><Relationship Id="rId16" Type="http://schemas.openxmlformats.org/officeDocument/2006/relationships/slideLayout" Target="../slideLayouts/slideLayout455.xml"/><Relationship Id="rId20" Type="http://schemas.openxmlformats.org/officeDocument/2006/relationships/slideLayout" Target="../slideLayouts/slideLayout459.xml"/><Relationship Id="rId29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5.xml"/><Relationship Id="rId11" Type="http://schemas.openxmlformats.org/officeDocument/2006/relationships/slideLayout" Target="../slideLayouts/slideLayout450.xml"/><Relationship Id="rId24" Type="http://schemas.openxmlformats.org/officeDocument/2006/relationships/slideLayout" Target="../slideLayouts/slideLayout463.xml"/><Relationship Id="rId32" Type="http://schemas.openxmlformats.org/officeDocument/2006/relationships/theme" Target="../theme/theme18.xml"/><Relationship Id="rId5" Type="http://schemas.openxmlformats.org/officeDocument/2006/relationships/slideLayout" Target="../slideLayouts/slideLayout444.xml"/><Relationship Id="rId15" Type="http://schemas.openxmlformats.org/officeDocument/2006/relationships/slideLayout" Target="../slideLayouts/slideLayout454.xml"/><Relationship Id="rId23" Type="http://schemas.openxmlformats.org/officeDocument/2006/relationships/slideLayout" Target="../slideLayouts/slideLayout462.xml"/><Relationship Id="rId28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49.xml"/><Relationship Id="rId19" Type="http://schemas.openxmlformats.org/officeDocument/2006/relationships/slideLayout" Target="../slideLayouts/slideLayout458.xml"/><Relationship Id="rId31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8.xml"/><Relationship Id="rId14" Type="http://schemas.openxmlformats.org/officeDocument/2006/relationships/slideLayout" Target="../slideLayouts/slideLayout453.xml"/><Relationship Id="rId22" Type="http://schemas.openxmlformats.org/officeDocument/2006/relationships/slideLayout" Target="../slideLayouts/slideLayout461.xml"/><Relationship Id="rId27" Type="http://schemas.openxmlformats.org/officeDocument/2006/relationships/slideLayout" Target="../slideLayouts/slideLayout466.xml"/><Relationship Id="rId30" Type="http://schemas.openxmlformats.org/officeDocument/2006/relationships/slideLayout" Target="../slideLayouts/slideLayout469.xml"/></Relationships>
</file>

<file path=ppt/slideMasters/_rels/slideMaster1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3.xml"/><Relationship Id="rId18" Type="http://schemas.openxmlformats.org/officeDocument/2006/relationships/slideLayout" Target="../slideLayouts/slideLayout488.xml"/><Relationship Id="rId26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73.xml"/><Relationship Id="rId21" Type="http://schemas.openxmlformats.org/officeDocument/2006/relationships/slideLayout" Target="../slideLayouts/slideLayout491.xml"/><Relationship Id="rId34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17" Type="http://schemas.openxmlformats.org/officeDocument/2006/relationships/slideLayout" Target="../slideLayouts/slideLayout487.xml"/><Relationship Id="rId25" Type="http://schemas.openxmlformats.org/officeDocument/2006/relationships/slideLayout" Target="../slideLayouts/slideLayout495.xml"/><Relationship Id="rId33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72.xml"/><Relationship Id="rId16" Type="http://schemas.openxmlformats.org/officeDocument/2006/relationships/slideLayout" Target="../slideLayouts/slideLayout486.xml"/><Relationship Id="rId20" Type="http://schemas.openxmlformats.org/officeDocument/2006/relationships/slideLayout" Target="../slideLayouts/slideLayout490.xml"/><Relationship Id="rId29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24" Type="http://schemas.openxmlformats.org/officeDocument/2006/relationships/slideLayout" Target="../slideLayouts/slideLayout494.xml"/><Relationship Id="rId32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85.xml"/><Relationship Id="rId23" Type="http://schemas.openxmlformats.org/officeDocument/2006/relationships/slideLayout" Target="../slideLayouts/slideLayout493.xml"/><Relationship Id="rId28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480.xml"/><Relationship Id="rId19" Type="http://schemas.openxmlformats.org/officeDocument/2006/relationships/slideLayout" Target="../slideLayouts/slideLayout489.xml"/><Relationship Id="rId31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4.xml"/><Relationship Id="rId22" Type="http://schemas.openxmlformats.org/officeDocument/2006/relationships/slideLayout" Target="../slideLayouts/slideLayout492.xml"/><Relationship Id="rId27" Type="http://schemas.openxmlformats.org/officeDocument/2006/relationships/slideLayout" Target="../slideLayouts/slideLayout497.xml"/><Relationship Id="rId30" Type="http://schemas.openxmlformats.org/officeDocument/2006/relationships/slideLayout" Target="../slideLayouts/slideLayout500.xml"/><Relationship Id="rId35" Type="http://schemas.openxmlformats.org/officeDocument/2006/relationships/theme" Target="../theme/theme19.xml"/><Relationship Id="rId8" Type="http://schemas.openxmlformats.org/officeDocument/2006/relationships/slideLayout" Target="../slideLayouts/slideLayout47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7.xml"/><Relationship Id="rId18" Type="http://schemas.openxmlformats.org/officeDocument/2006/relationships/slideLayout" Target="../slideLayouts/slideLayout522.xml"/><Relationship Id="rId26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07.xml"/><Relationship Id="rId21" Type="http://schemas.openxmlformats.org/officeDocument/2006/relationships/slideLayout" Target="../slideLayouts/slideLayout525.xml"/><Relationship Id="rId34" Type="http://schemas.openxmlformats.org/officeDocument/2006/relationships/slideLayout" Target="../slideLayouts/slideLayout538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17" Type="http://schemas.openxmlformats.org/officeDocument/2006/relationships/slideLayout" Target="../slideLayouts/slideLayout521.xml"/><Relationship Id="rId25" Type="http://schemas.openxmlformats.org/officeDocument/2006/relationships/slideLayout" Target="../slideLayouts/slideLayout529.xml"/><Relationship Id="rId33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06.xml"/><Relationship Id="rId16" Type="http://schemas.openxmlformats.org/officeDocument/2006/relationships/slideLayout" Target="../slideLayouts/slideLayout520.xml"/><Relationship Id="rId20" Type="http://schemas.openxmlformats.org/officeDocument/2006/relationships/slideLayout" Target="../slideLayouts/slideLayout524.xml"/><Relationship Id="rId29" Type="http://schemas.openxmlformats.org/officeDocument/2006/relationships/slideLayout" Target="../slideLayouts/slideLayout533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24" Type="http://schemas.openxmlformats.org/officeDocument/2006/relationships/slideLayout" Target="../slideLayouts/slideLayout528.xml"/><Relationship Id="rId32" Type="http://schemas.openxmlformats.org/officeDocument/2006/relationships/slideLayout" Target="../slideLayouts/slideLayout536.xml"/><Relationship Id="rId5" Type="http://schemas.openxmlformats.org/officeDocument/2006/relationships/slideLayout" Target="../slideLayouts/slideLayout509.xml"/><Relationship Id="rId15" Type="http://schemas.openxmlformats.org/officeDocument/2006/relationships/slideLayout" Target="../slideLayouts/slideLayout519.xml"/><Relationship Id="rId23" Type="http://schemas.openxmlformats.org/officeDocument/2006/relationships/slideLayout" Target="../slideLayouts/slideLayout527.xml"/><Relationship Id="rId28" Type="http://schemas.openxmlformats.org/officeDocument/2006/relationships/slideLayout" Target="../slideLayouts/slideLayout532.xml"/><Relationship Id="rId10" Type="http://schemas.openxmlformats.org/officeDocument/2006/relationships/slideLayout" Target="../slideLayouts/slideLayout514.xml"/><Relationship Id="rId19" Type="http://schemas.openxmlformats.org/officeDocument/2006/relationships/slideLayout" Target="../slideLayouts/slideLayout523.xml"/><Relationship Id="rId31" Type="http://schemas.openxmlformats.org/officeDocument/2006/relationships/slideLayout" Target="../slideLayouts/slideLayout535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slideLayout" Target="../slideLayouts/slideLayout518.xml"/><Relationship Id="rId22" Type="http://schemas.openxmlformats.org/officeDocument/2006/relationships/slideLayout" Target="../slideLayouts/slideLayout526.xml"/><Relationship Id="rId27" Type="http://schemas.openxmlformats.org/officeDocument/2006/relationships/slideLayout" Target="../slideLayouts/slideLayout531.xml"/><Relationship Id="rId30" Type="http://schemas.openxmlformats.org/officeDocument/2006/relationships/slideLayout" Target="../slideLayouts/slideLayout534.xml"/><Relationship Id="rId35" Type="http://schemas.openxmlformats.org/officeDocument/2006/relationships/theme" Target="../theme/theme20.xml"/><Relationship Id="rId8" Type="http://schemas.openxmlformats.org/officeDocument/2006/relationships/slideLayout" Target="../slideLayouts/slideLayout51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6.xml"/><Relationship Id="rId13" Type="http://schemas.openxmlformats.org/officeDocument/2006/relationships/slideLayout" Target="../slideLayouts/slideLayout551.xml"/><Relationship Id="rId18" Type="http://schemas.openxmlformats.org/officeDocument/2006/relationships/slideLayout" Target="../slideLayouts/slideLayout556.xml"/><Relationship Id="rId3" Type="http://schemas.openxmlformats.org/officeDocument/2006/relationships/slideLayout" Target="../slideLayouts/slideLayout541.xml"/><Relationship Id="rId21" Type="http://schemas.openxmlformats.org/officeDocument/2006/relationships/theme" Target="../theme/theme21.xml"/><Relationship Id="rId7" Type="http://schemas.openxmlformats.org/officeDocument/2006/relationships/slideLayout" Target="../slideLayouts/slideLayout545.xml"/><Relationship Id="rId12" Type="http://schemas.openxmlformats.org/officeDocument/2006/relationships/slideLayout" Target="../slideLayouts/slideLayout550.xml"/><Relationship Id="rId17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40.xml"/><Relationship Id="rId16" Type="http://schemas.openxmlformats.org/officeDocument/2006/relationships/slideLayout" Target="../slideLayouts/slideLayout554.xml"/><Relationship Id="rId20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39.xml"/><Relationship Id="rId6" Type="http://schemas.openxmlformats.org/officeDocument/2006/relationships/slideLayout" Target="../slideLayouts/slideLayout544.xml"/><Relationship Id="rId11" Type="http://schemas.openxmlformats.org/officeDocument/2006/relationships/slideLayout" Target="../slideLayouts/slideLayout549.xml"/><Relationship Id="rId5" Type="http://schemas.openxmlformats.org/officeDocument/2006/relationships/slideLayout" Target="../slideLayouts/slideLayout543.xml"/><Relationship Id="rId15" Type="http://schemas.openxmlformats.org/officeDocument/2006/relationships/slideLayout" Target="../slideLayouts/slideLayout553.xml"/><Relationship Id="rId10" Type="http://schemas.openxmlformats.org/officeDocument/2006/relationships/slideLayout" Target="../slideLayouts/slideLayout548.xml"/><Relationship Id="rId19" Type="http://schemas.openxmlformats.org/officeDocument/2006/relationships/slideLayout" Target="../slideLayouts/slideLayout557.xml"/><Relationship Id="rId4" Type="http://schemas.openxmlformats.org/officeDocument/2006/relationships/slideLayout" Target="../slideLayouts/slideLayout542.xml"/><Relationship Id="rId9" Type="http://schemas.openxmlformats.org/officeDocument/2006/relationships/slideLayout" Target="../slideLayouts/slideLayout547.xml"/><Relationship Id="rId14" Type="http://schemas.openxmlformats.org/officeDocument/2006/relationships/slideLayout" Target="../slideLayouts/slideLayout55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559.xml"/></Relationships>
</file>

<file path=ppt/slideMasters/_rels/slideMaster2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2.xml"/><Relationship Id="rId18" Type="http://schemas.openxmlformats.org/officeDocument/2006/relationships/slideLayout" Target="../slideLayouts/slideLayout577.xml"/><Relationship Id="rId26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62.xml"/><Relationship Id="rId21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71.xml"/><Relationship Id="rId17" Type="http://schemas.openxmlformats.org/officeDocument/2006/relationships/slideLayout" Target="../slideLayouts/slideLayout576.xml"/><Relationship Id="rId25" Type="http://schemas.openxmlformats.org/officeDocument/2006/relationships/slideLayout" Target="../slideLayouts/slideLayout584.xml"/><Relationship Id="rId33" Type="http://schemas.openxmlformats.org/officeDocument/2006/relationships/theme" Target="../theme/theme23.xml"/><Relationship Id="rId2" Type="http://schemas.openxmlformats.org/officeDocument/2006/relationships/slideLayout" Target="../slideLayouts/slideLayout561.xml"/><Relationship Id="rId16" Type="http://schemas.openxmlformats.org/officeDocument/2006/relationships/slideLayout" Target="../slideLayouts/slideLayout575.xml"/><Relationship Id="rId20" Type="http://schemas.openxmlformats.org/officeDocument/2006/relationships/slideLayout" Target="../slideLayouts/slideLayout579.xml"/><Relationship Id="rId29" Type="http://schemas.openxmlformats.org/officeDocument/2006/relationships/slideLayout" Target="../slideLayouts/slideLayout588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24" Type="http://schemas.openxmlformats.org/officeDocument/2006/relationships/slideLayout" Target="../slideLayouts/slideLayout583.xml"/><Relationship Id="rId32" Type="http://schemas.openxmlformats.org/officeDocument/2006/relationships/slideLayout" Target="../slideLayouts/slideLayout591.xml"/><Relationship Id="rId5" Type="http://schemas.openxmlformats.org/officeDocument/2006/relationships/slideLayout" Target="../slideLayouts/slideLayout564.xml"/><Relationship Id="rId15" Type="http://schemas.openxmlformats.org/officeDocument/2006/relationships/slideLayout" Target="../slideLayouts/slideLayout574.xml"/><Relationship Id="rId23" Type="http://schemas.openxmlformats.org/officeDocument/2006/relationships/slideLayout" Target="../slideLayouts/slideLayout582.xml"/><Relationship Id="rId28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69.xml"/><Relationship Id="rId19" Type="http://schemas.openxmlformats.org/officeDocument/2006/relationships/slideLayout" Target="../slideLayouts/slideLayout578.xml"/><Relationship Id="rId31" Type="http://schemas.openxmlformats.org/officeDocument/2006/relationships/slideLayout" Target="../slideLayouts/slideLayout590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Relationship Id="rId14" Type="http://schemas.openxmlformats.org/officeDocument/2006/relationships/slideLayout" Target="../slideLayouts/slideLayout573.xml"/><Relationship Id="rId22" Type="http://schemas.openxmlformats.org/officeDocument/2006/relationships/slideLayout" Target="../slideLayouts/slideLayout581.xml"/><Relationship Id="rId27" Type="http://schemas.openxmlformats.org/officeDocument/2006/relationships/slideLayout" Target="../slideLayouts/slideLayout586.xml"/><Relationship Id="rId30" Type="http://schemas.openxmlformats.org/officeDocument/2006/relationships/slideLayout" Target="../slideLayouts/slideLayout589.xml"/><Relationship Id="rId8" Type="http://schemas.openxmlformats.org/officeDocument/2006/relationships/slideLayout" Target="../slideLayouts/slideLayout56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8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4.xml"/><Relationship Id="rId18" Type="http://schemas.openxmlformats.org/officeDocument/2006/relationships/slideLayout" Target="../slideLayouts/slideLayout199.xml"/><Relationship Id="rId26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202.xml"/><Relationship Id="rId34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5" Type="http://schemas.openxmlformats.org/officeDocument/2006/relationships/slideLayout" Target="../slideLayouts/slideLayout206.xml"/><Relationship Id="rId33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slideLayout" Target="../slideLayouts/slideLayout205.xml"/><Relationship Id="rId32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23" Type="http://schemas.openxmlformats.org/officeDocument/2006/relationships/slideLayout" Target="../slideLayouts/slideLayout204.xml"/><Relationship Id="rId28" Type="http://schemas.openxmlformats.org/officeDocument/2006/relationships/slideLayout" Target="../slideLayouts/slideLayout209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203.xml"/><Relationship Id="rId27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11.xml"/><Relationship Id="rId35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18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238.xml"/><Relationship Id="rId29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24" Type="http://schemas.openxmlformats.org/officeDocument/2006/relationships/slideLayout" Target="../slideLayouts/slideLayout242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41.xml"/><Relationship Id="rId28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37.xml"/><Relationship Id="rId31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40.xml"/><Relationship Id="rId27" Type="http://schemas.openxmlformats.org/officeDocument/2006/relationships/slideLayout" Target="../slideLayouts/slideLayout245.xml"/><Relationship Id="rId30" Type="http://schemas.openxmlformats.org/officeDocument/2006/relationships/slideLayout" Target="../slideLayouts/slideLayout2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2FB674B5-1533-44A0-8436-7D1BFEA5454B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59342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4483" r:id="rId20"/>
    <p:sldLayoutId id="2147484524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05005060-0CD3-46F6-8607-934F422E1F0A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7057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  <p:sldLayoutId id="2147484174" r:id="rId19"/>
    <p:sldLayoutId id="2147484175" r:id="rId20"/>
    <p:sldLayoutId id="2147484176" r:id="rId21"/>
    <p:sldLayoutId id="2147484177" r:id="rId22"/>
    <p:sldLayoutId id="2147484178" r:id="rId23"/>
    <p:sldLayoutId id="2147484179" r:id="rId24"/>
    <p:sldLayoutId id="2147484180" r:id="rId25"/>
    <p:sldLayoutId id="2147484181" r:id="rId26"/>
    <p:sldLayoutId id="2147484182" r:id="rId27"/>
    <p:sldLayoutId id="2147484183" r:id="rId28"/>
    <p:sldLayoutId id="2147484184" r:id="rId29"/>
    <p:sldLayoutId id="2147484185" r:id="rId30"/>
    <p:sldLayoutId id="2147484186" r:id="rId31"/>
    <p:sldLayoutId id="2147484188" r:id="rId3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16E322BE-4548-43AA-8709-80DE67A018CB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56890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  <p:sldLayoutId id="2147484209" r:id="rId19"/>
    <p:sldLayoutId id="2147484210" r:id="rId20"/>
    <p:sldLayoutId id="2147484211" r:id="rId21"/>
    <p:sldLayoutId id="2147484212" r:id="rId22"/>
    <p:sldLayoutId id="2147484213" r:id="rId23"/>
    <p:sldLayoutId id="2147484214" r:id="rId24"/>
    <p:sldLayoutId id="2147484215" r:id="rId25"/>
    <p:sldLayoutId id="2147484216" r:id="rId26"/>
    <p:sldLayoutId id="2147484217" r:id="rId27"/>
    <p:sldLayoutId id="2147484218" r:id="rId28"/>
    <p:sldLayoutId id="2147484219" r:id="rId29"/>
    <p:sldLayoutId id="2147484220" r:id="rId30"/>
    <p:sldLayoutId id="2147484221" r:id="rId31"/>
    <p:sldLayoutId id="2147484222" r:id="rId32"/>
    <p:sldLayoutId id="2147484223" r:id="rId3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9403" r="7806" b="24779"/>
          <a:stretch/>
        </p:blipFill>
        <p:spPr>
          <a:xfrm>
            <a:off x="7286331" y="467480"/>
            <a:ext cx="1442802" cy="581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089" y="467480"/>
            <a:ext cx="6957242" cy="581287"/>
          </a:xfrm>
          <a:prstGeom prst="rect">
            <a:avLst/>
          </a:prstGeom>
          <a:solidFill>
            <a:srgbClr val="1B5F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89274FFC-6E1B-40F9-B266-09D71B1CC1B6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8439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2013BA57-45B2-4942-AEC9-2E466F2DB133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52836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58" r:id="rId30"/>
    <p:sldLayoutId id="2147484259" r:id="rId31"/>
    <p:sldLayoutId id="2147484261" r:id="rId32"/>
    <p:sldLayoutId id="2147484262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2E826-5813-EF49-ADCB-492BD7D33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2969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B87FB7-2C8F-F544-B552-75583FEF97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9726E-51FF-3047-B836-8165F6A60ED0}"/>
              </a:ext>
            </a:extLst>
          </p:cNvPr>
          <p:cNvSpPr/>
          <p:nvPr userDrawn="1"/>
        </p:nvSpPr>
        <p:spPr>
          <a:xfrm>
            <a:off x="0" y="2"/>
            <a:ext cx="9144000" cy="674265"/>
          </a:xfrm>
          <a:prstGeom prst="rect">
            <a:avLst/>
          </a:prstGeom>
          <a:solidFill>
            <a:srgbClr val="296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EB061-86D0-5A45-96A5-819C3D657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085" y="0"/>
            <a:ext cx="674265" cy="674265"/>
          </a:xfrm>
          <a:prstGeom prst="rect">
            <a:avLst/>
          </a:prstGeom>
        </p:spPr>
      </p:pic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A397C46D-9C3B-45E2-9611-0162701A41B1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8234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805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3345B12D-6B59-434D-A4E6-F92880318F0E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62793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  <p:sldLayoutId id="2147484284" r:id="rId19"/>
    <p:sldLayoutId id="2147484285" r:id="rId20"/>
    <p:sldLayoutId id="2147484286" r:id="rId21"/>
    <p:sldLayoutId id="2147484287" r:id="rId22"/>
    <p:sldLayoutId id="2147484288" r:id="rId23"/>
    <p:sldLayoutId id="2147484289" r:id="rId24"/>
    <p:sldLayoutId id="2147484290" r:id="rId25"/>
    <p:sldLayoutId id="2147484291" r:id="rId26"/>
    <p:sldLayoutId id="2147484292" r:id="rId27"/>
    <p:sldLayoutId id="2147484293" r:id="rId28"/>
    <p:sldLayoutId id="2147484294" r:id="rId29"/>
    <p:sldLayoutId id="2147484295" r:id="rId30"/>
    <p:sldLayoutId id="2147484297" r:id="rId31"/>
    <p:sldLayoutId id="2147484298" r:id="rId32"/>
    <p:sldLayoutId id="2147484299" r:id="rId33"/>
    <p:sldLayoutId id="2147484522" r:id="rId34"/>
    <p:sldLayoutId id="2147484525" r:id="rId35"/>
  </p:sldLayoutIdLst>
  <p:hf hd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04230B5E-2FEC-416B-A24B-CF51F69F79E2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866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19" r:id="rId17"/>
    <p:sldLayoutId id="2147484320" r:id="rId18"/>
    <p:sldLayoutId id="2147484321" r:id="rId19"/>
    <p:sldLayoutId id="2147484322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43676EA7-2F70-497E-BE79-1D9DEED71298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99639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39" r:id="rId16"/>
    <p:sldLayoutId id="2147484340" r:id="rId17"/>
    <p:sldLayoutId id="2147484341" r:id="rId18"/>
    <p:sldLayoutId id="2147484342" r:id="rId19"/>
    <p:sldLayoutId id="2147484343" r:id="rId20"/>
    <p:sldLayoutId id="2147484344" r:id="rId21"/>
    <p:sldLayoutId id="2147484345" r:id="rId22"/>
    <p:sldLayoutId id="2147484346" r:id="rId23"/>
    <p:sldLayoutId id="2147484347" r:id="rId24"/>
    <p:sldLayoutId id="2147484348" r:id="rId25"/>
    <p:sldLayoutId id="2147484349" r:id="rId26"/>
    <p:sldLayoutId id="2147484350" r:id="rId27"/>
    <p:sldLayoutId id="2147484351" r:id="rId28"/>
    <p:sldLayoutId id="2147484352" r:id="rId29"/>
    <p:sldLayoutId id="2147484353" r:id="rId30"/>
    <p:sldLayoutId id="2147484354" r:id="rId31"/>
    <p:sldLayoutId id="2147484355" r:id="rId32"/>
    <p:sldLayoutId id="2147484356" r:id="rId33"/>
    <p:sldLayoutId id="2147484357" r:id="rId3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FCEB7339-34BA-45FD-B880-94F9DFE092D6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40976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4371" r:id="rId13"/>
    <p:sldLayoutId id="2147484372" r:id="rId14"/>
    <p:sldLayoutId id="2147484373" r:id="rId15"/>
    <p:sldLayoutId id="2147484374" r:id="rId16"/>
    <p:sldLayoutId id="2147484375" r:id="rId17"/>
    <p:sldLayoutId id="2147484376" r:id="rId18"/>
    <p:sldLayoutId id="2147484377" r:id="rId19"/>
    <p:sldLayoutId id="2147484378" r:id="rId20"/>
    <p:sldLayoutId id="2147484379" r:id="rId21"/>
    <p:sldLayoutId id="2147484380" r:id="rId22"/>
    <p:sldLayoutId id="2147484381" r:id="rId23"/>
    <p:sldLayoutId id="2147484382" r:id="rId24"/>
    <p:sldLayoutId id="2147484383" r:id="rId25"/>
    <p:sldLayoutId id="2147484384" r:id="rId26"/>
    <p:sldLayoutId id="2147484385" r:id="rId27"/>
    <p:sldLayoutId id="2147484386" r:id="rId28"/>
    <p:sldLayoutId id="2147484387" r:id="rId29"/>
    <p:sldLayoutId id="2147484388" r:id="rId30"/>
    <p:sldLayoutId id="2147484389" r:id="rId3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801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CD256B4E-555F-4347-B346-D773F8588A91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49880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  <p:sldLayoutId id="2147484405" r:id="rId15"/>
    <p:sldLayoutId id="2147484406" r:id="rId16"/>
    <p:sldLayoutId id="2147484407" r:id="rId17"/>
    <p:sldLayoutId id="2147484408" r:id="rId18"/>
    <p:sldLayoutId id="2147484409" r:id="rId19"/>
    <p:sldLayoutId id="2147484410" r:id="rId20"/>
    <p:sldLayoutId id="2147484411" r:id="rId21"/>
    <p:sldLayoutId id="2147484412" r:id="rId22"/>
    <p:sldLayoutId id="2147484413" r:id="rId23"/>
    <p:sldLayoutId id="2147484414" r:id="rId24"/>
    <p:sldLayoutId id="2147484415" r:id="rId25"/>
    <p:sldLayoutId id="2147484416" r:id="rId26"/>
    <p:sldLayoutId id="2147484417" r:id="rId27"/>
    <p:sldLayoutId id="2147484418" r:id="rId28"/>
    <p:sldLayoutId id="2147484419" r:id="rId29"/>
    <p:sldLayoutId id="2147484420" r:id="rId30"/>
    <p:sldLayoutId id="2147484421" r:id="rId31"/>
    <p:sldLayoutId id="2147484422" r:id="rId32"/>
    <p:sldLayoutId id="2147484423" r:id="rId33"/>
    <p:sldLayoutId id="2147484424" r:id="rId34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Arial"/>
              </a:rPr>
              <a:t>Source: Bureau of Labor Statistics/Haver Analytics</a:t>
            </a:r>
            <a:endParaRPr lang="en-US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E2D5F2-7666-4778-BB3F-F160B0BEF61E}" type="slidenum">
              <a:rPr lang="en-US" b="0" i="0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84584B70-59CF-4732-B52F-38C82359E667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7564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32" r:id="rId29"/>
    <p:sldLayoutId id="2147483833" r:id="rId30"/>
    <p:sldLayoutId id="2147483834" r:id="rId31"/>
    <p:sldLayoutId id="2147483835" r:id="rId3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Internal FR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801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1BDB9662-4B09-4CBA-ABFA-9392B4C9C637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69622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  <p:sldLayoutId id="2147484442" r:id="rId16"/>
    <p:sldLayoutId id="2147484443" r:id="rId17"/>
    <p:sldLayoutId id="2147484444" r:id="rId18"/>
    <p:sldLayoutId id="2147484445" r:id="rId19"/>
    <p:sldLayoutId id="2147484446" r:id="rId20"/>
    <p:sldLayoutId id="2147484447" r:id="rId21"/>
    <p:sldLayoutId id="2147484448" r:id="rId22"/>
    <p:sldLayoutId id="2147484449" r:id="rId23"/>
    <p:sldLayoutId id="2147484450" r:id="rId24"/>
    <p:sldLayoutId id="2147484451" r:id="rId25"/>
    <p:sldLayoutId id="2147484452" r:id="rId26"/>
    <p:sldLayoutId id="2147484453" r:id="rId27"/>
    <p:sldLayoutId id="2147484454" r:id="rId28"/>
    <p:sldLayoutId id="2147484455" r:id="rId29"/>
    <p:sldLayoutId id="2147484456" r:id="rId30"/>
    <p:sldLayoutId id="2147484457" r:id="rId31"/>
    <p:sldLayoutId id="2147484458" r:id="rId32"/>
    <p:sldLayoutId id="2147484459" r:id="rId33"/>
    <p:sldLayoutId id="2147484460" r:id="rId34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4481268D-01C2-48A5-A5F9-4C86F76E3504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85021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  <p:sldLayoutId id="2147484478" r:id="rId17"/>
    <p:sldLayoutId id="2147484479" r:id="rId18"/>
    <p:sldLayoutId id="2147484480" r:id="rId19"/>
    <p:sldLayoutId id="2147484481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98D7-68DF-E547-8EE0-0AB187291E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C22CA3BA-7440-4A5F-9D2B-DD36D4668B65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3127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2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801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63E79024-DB82-4E98-BC5B-581FC156A30D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061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  <p:sldLayoutId id="2147484503" r:id="rId14"/>
    <p:sldLayoutId id="2147484504" r:id="rId15"/>
    <p:sldLayoutId id="2147484505" r:id="rId16"/>
    <p:sldLayoutId id="2147484506" r:id="rId17"/>
    <p:sldLayoutId id="2147484507" r:id="rId18"/>
    <p:sldLayoutId id="2147484508" r:id="rId19"/>
    <p:sldLayoutId id="2147484509" r:id="rId20"/>
    <p:sldLayoutId id="2147484510" r:id="rId21"/>
    <p:sldLayoutId id="2147484511" r:id="rId22"/>
    <p:sldLayoutId id="2147484512" r:id="rId23"/>
    <p:sldLayoutId id="2147484513" r:id="rId24"/>
    <p:sldLayoutId id="2147484514" r:id="rId25"/>
    <p:sldLayoutId id="2147484515" r:id="rId26"/>
    <p:sldLayoutId id="2147484516" r:id="rId27"/>
    <p:sldLayoutId id="2147484517" r:id="rId28"/>
    <p:sldLayoutId id="2147484518" r:id="rId29"/>
    <p:sldLayoutId id="2147484519" r:id="rId30"/>
    <p:sldLayoutId id="2147484520" r:id="rId31"/>
    <p:sldLayoutId id="2147484521" r:id="rId3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930C9437-F41D-4775-8792-B467F50957A9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7157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75" r:id="rId29"/>
    <p:sldLayoutId id="2147483876" r:id="rId30"/>
    <p:sldLayoutId id="2147483877" r:id="rId31"/>
    <p:sldLayoutId id="2147483879" r:id="rId32"/>
    <p:sldLayoutId id="2147483924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F7AFA9F2-C320-4246-AD4F-3548F0945FC3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36391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8" r:id="rId27"/>
    <p:sldLayoutId id="2147483919" r:id="rId28"/>
    <p:sldLayoutId id="2147483920" r:id="rId29"/>
    <p:sldLayoutId id="2147483921" r:id="rId30"/>
    <p:sldLayoutId id="2147483923" r:id="rId31"/>
    <p:sldLayoutId id="2147484488" r:id="rId3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1DD28DBB-23D6-409F-8012-DA52A6D1C5AD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9640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  <p:sldLayoutId id="2147483951" r:id="rId26"/>
    <p:sldLayoutId id="2147483953" r:id="rId27"/>
    <p:sldLayoutId id="2147483964" r:id="rId28"/>
    <p:sldLayoutId id="2147483965" r:id="rId29"/>
    <p:sldLayoutId id="2147483966" r:id="rId30"/>
    <p:sldLayoutId id="2147483967" r:id="rId31"/>
    <p:sldLayoutId id="2147483968" r:id="rId32"/>
    <p:sldLayoutId id="2147483969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1876D4E1-7DFE-44DB-8413-F144A4C02FE0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10399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  <p:sldLayoutId id="2147483999" r:id="rId27"/>
    <p:sldLayoutId id="2147484010" r:id="rId28"/>
    <p:sldLayoutId id="2147484011" r:id="rId29"/>
    <p:sldLayoutId id="2147484012" r:id="rId3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Arial"/>
              </a:rPr>
              <a:t>Source: Bureau of Labor Statistics/Haver Analytics</a:t>
            </a:r>
            <a:endParaRPr lang="en-US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E2D5F2-7666-4778-BB3F-F160B0BEF61E}" type="slidenum">
              <a:rPr lang="en-US" b="0" i="0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EB72CE4C-41E6-4288-9453-903CC353FD81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0783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  <p:sldLayoutId id="2147484037" r:id="rId23"/>
    <p:sldLayoutId id="2147484038" r:id="rId24"/>
    <p:sldLayoutId id="2147484039" r:id="rId25"/>
    <p:sldLayoutId id="2147484040" r:id="rId26"/>
    <p:sldLayoutId id="2147484041" r:id="rId27"/>
    <p:sldLayoutId id="2147484043" r:id="rId28"/>
    <p:sldLayoutId id="2147484054" r:id="rId29"/>
    <p:sldLayoutId id="2147484055" r:id="rId30"/>
    <p:sldLayoutId id="2147484056" r:id="rId31"/>
    <p:sldLayoutId id="2147484057" r:id="rId32"/>
    <p:sldLayoutId id="2147484058" r:id="rId33"/>
    <p:sldLayoutId id="2147484115" r:id="rId34"/>
    <p:sldLayoutId id="2147484114" r:id="rId3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331" y="467480"/>
            <a:ext cx="1442802" cy="581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089" y="467480"/>
            <a:ext cx="6957242" cy="581287"/>
          </a:xfrm>
          <a:prstGeom prst="rect">
            <a:avLst/>
          </a:prstGeom>
          <a:solidFill>
            <a:srgbClr val="1B5F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5F35732B-8D43-4FDD-8E93-7B71DA781811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7080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F93BB083-6B61-4D02-9846-13323F279E2C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17448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  <p:sldLayoutId id="2147484140" r:id="rId18"/>
    <p:sldLayoutId id="2147484141" r:id="rId19"/>
    <p:sldLayoutId id="2147484142" r:id="rId20"/>
    <p:sldLayoutId id="2147484143" r:id="rId21"/>
    <p:sldLayoutId id="2147484144" r:id="rId22"/>
    <p:sldLayoutId id="2147484145" r:id="rId23"/>
    <p:sldLayoutId id="2147484146" r:id="rId24"/>
    <p:sldLayoutId id="2147484147" r:id="rId25"/>
    <p:sldLayoutId id="2147484148" r:id="rId26"/>
    <p:sldLayoutId id="2147484149" r:id="rId27"/>
    <p:sldLayoutId id="2147484150" r:id="rId28"/>
    <p:sldLayoutId id="2147484151" r:id="rId29"/>
    <p:sldLayoutId id="2147484152" r:id="rId30"/>
    <p:sldLayoutId id="2147484154" r:id="rId3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8.xml"/><Relationship Id="rId4" Type="http://schemas.openxmlformats.org/officeDocument/2006/relationships/image" Target="file:///X:\REREG.E1D\Presentations\Charts%20and%20Data\R%20plots\inflation\level_consumer_spending_goods_and_services_19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Relationship Id="rId4" Type="http://schemas.openxmlformats.org/officeDocument/2006/relationships/image" Target="file:///X:\REREG.E1D\Presentations\Charts%20and%20Data\R%20plots\housing\new_existing_singlefamily_sales_plot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X:\REREG.E1D\Presentations\Charts%20and%20Data\R%20plots\NEI\Graphs\14_singlefamily_starts&amp;permits_plo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Relationship Id="rId4" Type="http://schemas.openxmlformats.org/officeDocument/2006/relationships/image" Target="file:///X:\REREG.E1D\Presentations\Charts%20and%20Data\R%20plots\NEI\Graphs\17_real_private_construction_plo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4.xml"/><Relationship Id="rId4" Type="http://schemas.openxmlformats.org/officeDocument/2006/relationships/image" Target="file:///X:\REREG.E1D\Presentations\Charts%20and%20Data\R%20plots\code\HaverDown\payroll_level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X:\REREG.E1D\Presentations\Charts%20and%20Data\R%20plots\employment\VAUS_emp_index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X:\REREG.E1D\Presentations\Charts%20and%20Data\R%20plots\employment\VA_msa_emp_bar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4.xml"/><Relationship Id="rId4" Type="http://schemas.openxmlformats.org/officeDocument/2006/relationships/image" Target="file:///X:\REREG.E1D\Presentations\Charts%20and%20Data\R%20plots\employment\US_pandemic_plot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X:\REREG.E1D\Presentations\Charts%20and%20Data\R%20plots\employment\VA_pandemic_plot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X:\REREG.E1D\Presentations\Charts%20and%20Data\R%20plots\employment\VAUS_JOLTS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4.xml"/><Relationship Id="rId4" Type="http://schemas.openxmlformats.org/officeDocument/2006/relationships/image" Target="file:///X:\REREG.E1D\Reports%20and%20Publications\Fifth%20District%20Economic%20Indicators\R%20Plots\VA_unemp_plot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4.xml"/><Relationship Id="rId4" Type="http://schemas.openxmlformats.org/officeDocument/2006/relationships/image" Target="file:///X:\REREG.E1D\Reports%20and%20Publications\Fifth%20District%20Economic%20Indicators\R%20Plots\VA_labor_plot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file:///X:\REREG.E1D\Presentations\Charts%20and%20Data\R%20plots\NEI\Graphs\46_consumer_price_indexes_plot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file:///X:\REREG.E1D\Presentations\Charts%20and%20Data\R%20plots\NEI\Graphs\45_core_PCE_price_index_plot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Relationship Id="rId4" Type="http://schemas.openxmlformats.org/officeDocument/2006/relationships/image" Target="file:///X:\REREG.E1D\Presentations\Charts%20and%20Data\R%20plots\NEI\Graphs\5_real_GDP_plot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8.xml"/><Relationship Id="rId4" Type="http://schemas.openxmlformats.org/officeDocument/2006/relationships/image" Target="file:///X:\REREG.E1D\Presentations\Charts%20and%20Data\R%20plots\inflation\level_consumer_spending_goods_and_service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Economic Update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4629860" cy="987552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Hampton Roads Estate Planning Council</a:t>
            </a:r>
          </a:p>
          <a:p>
            <a:r>
              <a:rPr lang="en-US" sz="1900" dirty="0">
                <a:latin typeface="+mj-lt"/>
              </a:rPr>
              <a:t>March 28, 2023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54AA50F-A733-4E3D-909B-0ED9DA14E37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0" y="4581308"/>
            <a:ext cx="4299802" cy="83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963" tIns="45480" rIns="90963" bIns="45480">
            <a:spAutoFit/>
          </a:bodyPr>
          <a:lstStyle/>
          <a:p>
            <a:pPr algn="l" defTabSz="909595"/>
            <a:endParaRPr lang="it-IT" sz="1200" i="1" dirty="0">
              <a:solidFill>
                <a:srgbClr val="002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09595"/>
            <a:r>
              <a:rPr lang="it-IT" sz="1200" i="1" dirty="0">
                <a:solidFill>
                  <a:srgbClr val="002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Mengedoth, CBE</a:t>
            </a:r>
          </a:p>
          <a:p>
            <a:pPr algn="l" defTabSz="909595"/>
            <a:r>
              <a:rPr lang="it-IT" sz="1200" i="1" dirty="0">
                <a:solidFill>
                  <a:srgbClr val="002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Economist</a:t>
            </a:r>
            <a:endParaRPr lang="en-US" sz="1200" i="1" dirty="0">
              <a:solidFill>
                <a:srgbClr val="002A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09595"/>
            <a:r>
              <a:rPr lang="en-US" sz="1200" i="1" dirty="0">
                <a:solidFill>
                  <a:srgbClr val="002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Department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EFF04-6CB6-4353-826A-570B95898D38}"/>
              </a:ext>
            </a:extLst>
          </p:cNvPr>
          <p:cNvSpPr txBox="1"/>
          <p:nvPr/>
        </p:nvSpPr>
        <p:spPr>
          <a:xfrm>
            <a:off x="3124200" y="4778298"/>
            <a:ext cx="5943600" cy="1322238"/>
          </a:xfrm>
          <a:prstGeom prst="rect">
            <a:avLst/>
          </a:prstGeom>
          <a:noFill/>
        </p:spPr>
        <p:txBody>
          <a:bodyPr wrap="square" lIns="90251" tIns="45125" rIns="90251" bIns="45125">
            <a:spAutoFit/>
          </a:bodyPr>
          <a:lstStyle/>
          <a:p>
            <a:pPr algn="ctr" defTabSz="9025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chemeClr val="accent6"/>
                </a:solidFill>
                <a:latin typeface="Times New Roman" pitchFamily="18" charset="0"/>
                <a:cs typeface="Arial" pitchFamily="34" charset="0"/>
              </a:rPr>
              <a:t>The views and opinions expressed herein are those of the author. They do not represent an official position of the Federal Reserve Bank of Richmond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389191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Zoomed in view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305A825-5966-400F-8E69-2DF227F59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07" y="6051333"/>
            <a:ext cx="6129303" cy="2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09" tIns="41555" rIns="83109" bIns="41555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Bureau of Economic Analysis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BB77E49-437B-E134-AD68-B6E91BE93E62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2" y="827920"/>
            <a:ext cx="8385355" cy="50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5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E8D0-5C64-4CB5-8089-EF0369FE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28600"/>
            <a:ext cx="6918030" cy="599320"/>
          </a:xfrm>
        </p:spPr>
        <p:txBody>
          <a:bodyPr/>
          <a:lstStyle/>
          <a:p>
            <a:r>
              <a:rPr lang="en-US" sz="2000" dirty="0"/>
              <a:t>New and existing home sales have fallen; due in part to low inventory levels and rising interest rates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AA91F-52C8-46B3-853B-068C62D3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2EC2317C-6BA0-44C6-876D-863FBD971317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0" y="1066800"/>
            <a:ext cx="8342140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4406-A253-46C3-806A-AB8D56D9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Housing starts and permits have also declined sharply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E6C9C-10EE-4909-AA68-FAB3FD62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Census Bureau via Haver Analytics</a:t>
            </a:r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24B2419B-B9E1-4AAD-B1A0-380C7BFD7F1D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7" y="965021"/>
            <a:ext cx="8138970" cy="49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4AEB-7F5E-4861-B109-680F79E1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99" y="228600"/>
            <a:ext cx="6955631" cy="599320"/>
          </a:xfrm>
        </p:spPr>
        <p:txBody>
          <a:bodyPr/>
          <a:lstStyle/>
          <a:p>
            <a:r>
              <a:rPr lang="en-US" sz="2000" dirty="0"/>
              <a:t>Real nonresidential construction had been slowing for a </a:t>
            </a:r>
            <a:r>
              <a:rPr lang="en-US" sz="1800" dirty="0"/>
              <a:t>while</a:t>
            </a:r>
            <a:r>
              <a:rPr lang="en-US" sz="2000" dirty="0"/>
              <a:t> picked up over the last six months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6C0C5-9A56-471A-9250-E1A445C3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1A2AD1C5-6BBE-4D15-9C91-09E565E79585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9" y="843794"/>
            <a:ext cx="8482602" cy="51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4AEB-7F5E-4861-B109-680F79E1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99" y="228600"/>
            <a:ext cx="6955631" cy="599320"/>
          </a:xfrm>
        </p:spPr>
        <p:txBody>
          <a:bodyPr/>
          <a:lstStyle/>
          <a:p>
            <a:r>
              <a:rPr lang="en-US" sz="2000" dirty="0"/>
              <a:t>Office vacancies expected to rise across the DC MSA, but vacancies vary by sub-market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6C0C5-9A56-471A-9250-E1A445C3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CBRE Macro Forecast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F6897-A82A-F714-943C-2B441BCF6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1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EC84032-EA4A-4019-B01B-1E9EC573E1EA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962274"/>
            <a:ext cx="8077243" cy="5009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7086601" cy="599320"/>
          </a:xfrm>
        </p:spPr>
        <p:txBody>
          <a:bodyPr anchor="ctr"/>
          <a:lstStyle/>
          <a:p>
            <a:r>
              <a:rPr lang="en-US" sz="1900" dirty="0"/>
              <a:t>We are now above pre-COVID levels of employment nationally, but we haven’t returned to the pre-COVID trajectory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6048009"/>
            <a:ext cx="411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Bureau of Labor Statistics/Haver Analytics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058D7-2242-45CC-AC05-7AEB150690B9}"/>
              </a:ext>
            </a:extLst>
          </p:cNvPr>
          <p:cNvSpPr txBox="1"/>
          <p:nvPr/>
        </p:nvSpPr>
        <p:spPr>
          <a:xfrm>
            <a:off x="4411134" y="3750733"/>
            <a:ext cx="2836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i="0" u="sng" dirty="0"/>
              <a:t>Monthly Change (in Thousands)</a:t>
            </a:r>
            <a:r>
              <a:rPr lang="en-US" sz="1200" b="1" i="0" dirty="0"/>
              <a:t>:</a:t>
            </a:r>
          </a:p>
          <a:p>
            <a:pPr algn="l"/>
            <a:r>
              <a:rPr lang="en-US" sz="1200" i="0" dirty="0"/>
              <a:t>January 23: </a:t>
            </a:r>
            <a:r>
              <a:rPr lang="en-US" sz="1200" i="0" dirty="0">
                <a:highlight>
                  <a:srgbClr val="FFFF00"/>
                </a:highlight>
              </a:rPr>
              <a:t>517</a:t>
            </a:r>
          </a:p>
          <a:p>
            <a:pPr algn="l"/>
            <a:r>
              <a:rPr lang="en-US" sz="1200" i="0" dirty="0"/>
              <a:t>December 22: 260</a:t>
            </a:r>
            <a:endParaRPr lang="en-US" sz="1200" b="1" i="0" dirty="0"/>
          </a:p>
          <a:p>
            <a:pPr algn="l"/>
            <a:r>
              <a:rPr lang="en-US" sz="1200" i="0" dirty="0"/>
              <a:t>November 22: 290</a:t>
            </a:r>
          </a:p>
          <a:p>
            <a:pPr algn="l"/>
            <a:r>
              <a:rPr lang="en-US" sz="1200" i="0" dirty="0"/>
              <a:t>October 22: 324</a:t>
            </a:r>
          </a:p>
          <a:p>
            <a:pPr algn="l"/>
            <a:r>
              <a:rPr lang="en-US" sz="1200" i="0" dirty="0"/>
              <a:t>September 22: 350</a:t>
            </a:r>
            <a:endParaRPr lang="en-US" sz="1200" b="1" i="0" dirty="0"/>
          </a:p>
          <a:p>
            <a:pPr algn="l"/>
            <a:r>
              <a:rPr lang="en-US" sz="1200" b="1" i="0" dirty="0"/>
              <a:t>August 22: 352</a:t>
            </a:r>
          </a:p>
          <a:p>
            <a:pPr algn="l"/>
            <a:r>
              <a:rPr lang="en-US" sz="1200" b="1" i="0" dirty="0"/>
              <a:t>July 22: 568</a:t>
            </a:r>
          </a:p>
          <a:p>
            <a:pPr algn="l"/>
            <a:r>
              <a:rPr lang="en-US" sz="1200" b="1" i="0" dirty="0"/>
              <a:t>June 22: </a:t>
            </a:r>
            <a:r>
              <a:rPr lang="en-US" sz="1200" i="0" dirty="0"/>
              <a:t>370</a:t>
            </a:r>
            <a:endParaRPr lang="en-US" sz="1200" b="1" i="0" dirty="0"/>
          </a:p>
          <a:p>
            <a:pPr algn="l"/>
            <a:r>
              <a:rPr lang="en-US" sz="1200" b="1" i="0" dirty="0"/>
              <a:t>May 22: 364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048CF7-8B9D-2153-BFAD-9A773C73922F}"/>
              </a:ext>
            </a:extLst>
          </p:cNvPr>
          <p:cNvCxnSpPr>
            <a:cxnSpLocks/>
          </p:cNvCxnSpPr>
          <p:nvPr/>
        </p:nvCxnSpPr>
        <p:spPr>
          <a:xfrm flipV="1">
            <a:off x="6836112" y="1022095"/>
            <a:ext cx="1110575" cy="8446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7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279E-B8BF-42C6-A6C8-7AC18FEA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Virginia employment growth is lagging the nation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98C89-D8D5-4577-AB79-75E8912F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B9935D7-1234-4A0B-9DD8-A453C463A50D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1" y="1020097"/>
            <a:ext cx="8054938" cy="48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9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E974-3EF8-499C-9FDC-7A53AEB5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Most metro areas are well below pre-covid employment; NOVA getting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C5443-8671-43CD-9BB5-15DD4164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BF2DEA-9914-4AA1-A27F-C49C15A79C9A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7" y="1073655"/>
            <a:ext cx="7780133" cy="47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Nationally, Leisure &amp; Hospitality and Government are the only two sectors that are still down considerably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Source: Bureau of Labor Statistics/Haver Analytics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723B84F-E218-4542-BAE0-C9CA1139313C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10334"/>
            <a:ext cx="8527513" cy="50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E859-9436-4AE8-8266-1115B0B8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More sectors in Virginia are well below pre-pandemic levels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5A775-26D4-4525-A6C2-AF394155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C27A3386-DD9A-4F6E-A71D-C88DAE0B610D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0" y="1051555"/>
            <a:ext cx="8055880" cy="47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How did we get here and where are we now?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1134F1-C942-4B3F-80A0-145E4FA7DE61}"/>
              </a:ext>
            </a:extLst>
          </p:cNvPr>
          <p:cNvSpPr txBox="1">
            <a:spLocks/>
          </p:cNvSpPr>
          <p:nvPr/>
        </p:nvSpPr>
        <p:spPr bwMode="auto">
          <a:xfrm>
            <a:off x="228600" y="914400"/>
            <a:ext cx="8534400" cy="53537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spcBef>
                <a:spcPts val="800"/>
              </a:spcBef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 consumer demand</a:t>
            </a:r>
            <a:r>
              <a:rPr lang="en-US" sz="1700" b="1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supply challenges = higher prices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  <a:defRPr/>
            </a:pPr>
            <a:r>
              <a:rPr lang="en-US" sz="1700" b="0" i="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surged during COVID and production struggled to meet it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7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chains impacted by labor shortages and limited resources; global commodity prices rose; war in Ukraine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700" b="0" i="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passed along rising costs, driving consumer prices up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7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 slowly normalizing back to spending more on services</a:t>
            </a:r>
            <a:endParaRPr lang="en-US" sz="1700" b="0" i="0" dirty="0">
              <a:solidFill>
                <a:srgbClr val="002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800"/>
              </a:spcBef>
              <a:buNone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285750">
              <a:spcBef>
                <a:spcPts val="800"/>
              </a:spcBef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Economy:  </a:t>
            </a:r>
          </a:p>
          <a:p>
            <a:pPr lvl="1">
              <a:spcBef>
                <a:spcPts val="800"/>
              </a:spcBef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Inflation has eased somewhat but remains well above the 2% target; Fed is committed to reducing inflation by raising the borrowing rate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7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talk about a recession but no strong evidence we’re headed for one; consumer spending still growing at healthy rate; some notable slowing in interest rate sensitive segments like real estate</a:t>
            </a:r>
          </a:p>
          <a:p>
            <a:pPr lvl="1">
              <a:spcBef>
                <a:spcPts val="800"/>
              </a:spcBef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 job growth</a:t>
            </a:r>
            <a:r>
              <a:rPr lang="en-US" sz="17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nationally; but slower in Virginia, particularly in larger metros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>
              <a:spcBef>
                <a:spcPts val="800"/>
              </a:spcBef>
              <a:buNone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en-US" sz="500" b="0" i="0" dirty="0">
              <a:solidFill>
                <a:srgbClr val="002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98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C206-1759-4696-AE53-B16B9597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Job demand in Virginia is strong; higher than the national 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F41F0-5EEA-433C-A8D2-09D51305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63963D7-1BCE-4739-B69B-9540F5009900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5" y="1000837"/>
            <a:ext cx="8020665" cy="4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But the supply of labor is tighter in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BDC-A6C8-4806-9D28-438DBCC6DD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59313" y="6309360"/>
            <a:ext cx="4267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002A59"/>
                </a:solidFill>
              </a:rPr>
              <a:t>Source: Bureau of Labor Statistics/Haver Analytics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0" y="1051555"/>
            <a:ext cx="8055880" cy="47548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400" dirty="0"/>
              <a:t>And more Virginians have left the labor force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BBDC-A6C8-4806-9D28-438DBCC6DDC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59313" y="6309360"/>
            <a:ext cx="4267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002A59"/>
                </a:solidFill>
              </a:rPr>
              <a:t>Source: Bureau of Labor Statistics/Haver Analytics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0" y="1051555"/>
            <a:ext cx="8055880" cy="47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 in particularly, and largely men over 65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Source: Bureau of Labor Statistics/Haver Analytics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CCC9F-AB39-4222-B545-D6F05D214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822058"/>
            <a:ext cx="8763000" cy="49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go from here?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5EEE44-C4CC-4F3A-A91A-7E5D9D05A3CE}"/>
              </a:ext>
            </a:extLst>
          </p:cNvPr>
          <p:cNvSpPr txBox="1">
            <a:spLocks/>
          </p:cNvSpPr>
          <p:nvPr/>
        </p:nvSpPr>
        <p:spPr bwMode="auto">
          <a:xfrm>
            <a:off x="203446" y="998836"/>
            <a:ext cx="8737107" cy="5033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dirty="0">
                <a:latin typeface="Arial" panose="020B0604020202020204" pitchFamily="34" charset="0"/>
                <a:cs typeface="Arial" panose="020B0604020202020204" pitchFamily="34" charset="0"/>
              </a:rPr>
              <a:t>Economic growth in 2022 ended better than expected.  Growth for 2023 is forecasted to be roughly flat.  There are significant potential speedbumps ahead.</a:t>
            </a:r>
          </a:p>
          <a:p>
            <a:pPr lvl="1"/>
            <a:r>
              <a:rPr lang="en-US" sz="1700" b="0" i="0" dirty="0">
                <a:latin typeface="Arial" panose="020B0604020202020204" pitchFamily="34" charset="0"/>
                <a:cs typeface="Arial" panose="020B0604020202020204" pitchFamily="34" charset="0"/>
              </a:rPr>
              <a:t>Geo-political issues, especially the situation in Ukraine</a:t>
            </a:r>
          </a:p>
          <a:p>
            <a:pPr lvl="1"/>
            <a:r>
              <a:rPr lang="en-US" sz="1700" b="0" i="0" dirty="0">
                <a:latin typeface="Arial" panose="020B0604020202020204" pitchFamily="34" charset="0"/>
                <a:cs typeface="Arial" panose="020B0604020202020204" pitchFamily="34" charset="0"/>
              </a:rPr>
              <a:t>Inflation that significantly exceeds current policymakers’ expectations</a:t>
            </a:r>
          </a:p>
          <a:p>
            <a:pPr lvl="1"/>
            <a:r>
              <a:rPr lang="en-US" sz="1700" b="0" i="0" dirty="0">
                <a:latin typeface="Arial" panose="020B0604020202020204" pitchFamily="34" charset="0"/>
                <a:cs typeface="Arial" panose="020B0604020202020204" pitchFamily="34" charset="0"/>
              </a:rPr>
              <a:t>Anything that makes supply chain issues even worse</a:t>
            </a:r>
          </a:p>
          <a:p>
            <a:pPr lvl="1"/>
            <a:r>
              <a:rPr lang="en-US" sz="1700" b="0" i="0" dirty="0">
                <a:latin typeface="Arial" panose="020B0604020202020204" pitchFamily="34" charset="0"/>
                <a:cs typeface="Arial" panose="020B0604020202020204" pitchFamily="34" charset="0"/>
              </a:rPr>
              <a:t>A COVID variant that evades vaccines and is more severe</a:t>
            </a:r>
          </a:p>
          <a:p>
            <a:endParaRPr lang="en-US" sz="1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dirty="0">
                <a:latin typeface="Arial" panose="020B0604020202020204" pitchFamily="34" charset="0"/>
                <a:cs typeface="Arial" panose="020B0604020202020204" pitchFamily="34" charset="0"/>
              </a:rPr>
              <a:t>What happens to employment in the coming months? Will we see a real softening of labor demand? </a:t>
            </a:r>
            <a:endParaRPr lang="en-US" sz="1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i="0" dirty="0">
                <a:latin typeface="Arial" panose="020B0604020202020204" pitchFamily="34" charset="0"/>
                <a:cs typeface="Arial" panose="020B0604020202020204" pitchFamily="34" charset="0"/>
              </a:rPr>
              <a:t>The FOMC has already raised rates considerably and seems poised to be as aggressive as is needed to return inflation to close to the 2 percent average target.</a:t>
            </a:r>
          </a:p>
          <a:p>
            <a:pPr lvl="1"/>
            <a:r>
              <a:rPr lang="en-US" sz="1600" b="0" i="0" dirty="0">
                <a:latin typeface="Arial" panose="020B0604020202020204" pitchFamily="34" charset="0"/>
                <a:cs typeface="Arial" panose="020B0604020202020204" pitchFamily="34" charset="0"/>
              </a:rPr>
              <a:t>How high will rates need to go in order to recede inflation?</a:t>
            </a:r>
          </a:p>
          <a:p>
            <a:pPr lvl="1"/>
            <a:r>
              <a:rPr lang="en-US" sz="1600" b="0" i="0" dirty="0">
                <a:latin typeface="Arial" panose="020B0604020202020204" pitchFamily="34" charset="0"/>
                <a:cs typeface="Arial" panose="020B0604020202020204" pitchFamily="34" charset="0"/>
              </a:rPr>
              <a:t>It remains unclear whether or not the Fed will be able to achieve a “soft” or “softish” landing. </a:t>
            </a:r>
          </a:p>
          <a:p>
            <a:pPr marL="457200" lvl="1" indent="0">
              <a:buNone/>
            </a:pPr>
            <a:endParaRPr lang="en-US"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6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en-US" sz="3600" dirty="0"/>
              <a:t>Thank you! </a:t>
            </a:r>
            <a:br>
              <a:rPr lang="en-US" sz="3600" dirty="0"/>
            </a:br>
            <a:r>
              <a:rPr lang="en-US" sz="2800" dirty="0"/>
              <a:t>Joseph.Mengedoth@rich.frb.org</a:t>
            </a:r>
          </a:p>
        </p:txBody>
      </p:sp>
    </p:spTree>
    <p:extLst>
      <p:ext uri="{BB962C8B-B14F-4D97-AF65-F5344CB8AC3E}">
        <p14:creationId xmlns:p14="http://schemas.microsoft.com/office/powerpoint/2010/main" val="34556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Consumer prices easing but still growing strongly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86828" y="5986228"/>
            <a:ext cx="3676169" cy="2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6" tIns="40824" rIns="81646" bIns="40824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Bureau of Labor Statistics/ Haver Analytics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483F3-5CAF-4CA8-93E7-79AE491802F5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131" y="827920"/>
            <a:ext cx="8519416" cy="51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5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8F0D09-77AE-45CF-A88E-86AC8F09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+mj-lt"/>
              </a:rPr>
              <a:t>The month-to-month data </a:t>
            </a:r>
            <a:r>
              <a:rPr lang="en-US" sz="2000" dirty="0"/>
              <a:t>show that housing costs are a big driver of inflation right now</a:t>
            </a:r>
            <a:endParaRPr lang="en-US" sz="2000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F7C263-56C4-4D02-9E24-9931410E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Bureau of Labor Statistics via Haver Analytics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FB7F5-97E2-E366-7337-EAF8BC59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6" y="958315"/>
            <a:ext cx="7933267" cy="49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Fed’s preferred inflation measure is also coming down slowly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35236" y="6038616"/>
            <a:ext cx="6927764" cy="2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6" tIns="40824" rIns="81646" bIns="40824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Bureau of Economic Analysis via Haver Analytics and Federal Reserve Board of Governors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023E1-6028-422E-A57A-ADD2EA652B52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798" y="820993"/>
            <a:ext cx="8458200" cy="51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BF21-013A-45EC-9A8E-7B88FD37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FOMC Projections: Federal Funds Rate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35392-3150-4557-BF64-84623ABB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Board of Governors 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219CE81-8602-109B-2AFA-2C9D336A9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4" y="827920"/>
            <a:ext cx="8378284" cy="5072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58A2E-9B44-415B-BF38-E165DCCAAD97}"/>
              </a:ext>
            </a:extLst>
          </p:cNvPr>
          <p:cNvSpPr txBox="1"/>
          <p:nvPr/>
        </p:nvSpPr>
        <p:spPr>
          <a:xfrm>
            <a:off x="1447800" y="1981200"/>
            <a:ext cx="175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we are today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2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GDP growth was surprisingly strong in the second half of 2022</a:t>
            </a:r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3234011" y="6030080"/>
            <a:ext cx="5825577" cy="2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98" tIns="42099" rIns="84198" bIns="42099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Bureau of Economic Analysis/</a:t>
            </a: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Haver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Analytics, Federal</a:t>
            </a:r>
            <a:r>
              <a:rPr kumimoji="0" lang="en-US" altLang="en-US" sz="1200" b="0" i="1" u="none" strike="noStrike" kern="1200" cap="none" spc="0" normalizeH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Reserve Board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0FEDD-DF18-46B6-90E2-FBBEA7FEFE2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30" y="1002715"/>
            <a:ext cx="8283539" cy="50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Consumer spending is holding up, but housing is hurting</a:t>
            </a:r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4849078" y="6265957"/>
            <a:ext cx="3852589" cy="2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98" tIns="42099" rIns="84198" bIns="42099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Bureau of Economic Analysis/Haver Analytics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C169A-55F4-68FA-B613-B8AFCC3D73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799" y="827920"/>
            <a:ext cx="8382001" cy="51156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4FB406-B35A-38FB-581B-1BA57EB33EAB}"/>
              </a:ext>
            </a:extLst>
          </p:cNvPr>
          <p:cNvSpPr/>
          <p:nvPr/>
        </p:nvSpPr>
        <p:spPr>
          <a:xfrm>
            <a:off x="6477000" y="1828800"/>
            <a:ext cx="2209799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49104-0AF8-4683-A410-5B5D5F11F29B}"/>
              </a:ext>
            </a:extLst>
          </p:cNvPr>
          <p:cNvSpPr/>
          <p:nvPr/>
        </p:nvSpPr>
        <p:spPr>
          <a:xfrm>
            <a:off x="6477000" y="3124200"/>
            <a:ext cx="220979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Spending continues to grow at a steady pace and has shifted back to services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305A825-5966-400F-8E69-2DF227F59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07" y="6051333"/>
            <a:ext cx="6129303" cy="2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09" tIns="41555" rIns="83109" bIns="41555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Bureau of Economic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2A505-3E7E-4886-96CD-0D81D4E3AE43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799" y="827920"/>
            <a:ext cx="8420291" cy="50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1131"/>
      </p:ext>
    </p:extLst>
  </p:cSld>
  <p:clrMapOvr>
    <a:masterClrMapping/>
  </p:clrMapOvr>
</p:sld>
</file>

<file path=ppt/theme/theme1.xml><?xml version="1.0" encoding="utf-8"?>
<a:theme xmlns:a="http://schemas.openxmlformats.org/drawingml/2006/main" name="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O_survey template" id="{896A8B59-4C22-3F43-BF2A-4E618AEA82E8}" vid="{84F4873E-3E6C-0848-9B98-333EC5294458}"/>
    </a:ext>
  </a:extLst>
</a:theme>
</file>

<file path=ppt/theme/theme15.xml><?xml version="1.0" encoding="utf-8"?>
<a:theme xmlns:a="http://schemas.openxmlformats.org/drawingml/2006/main" name="10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_Custom Design">
  <a:themeElements>
    <a:clrScheme name="Custom 2">
      <a:dk1>
        <a:sysClr val="windowText" lastClr="000000"/>
      </a:dk1>
      <a:lt1>
        <a:sysClr val="window" lastClr="FFFFFF"/>
      </a:lt1>
      <a:dk2>
        <a:srgbClr val="002A59"/>
      </a:dk2>
      <a:lt2>
        <a:srgbClr val="D7DCDD"/>
      </a:lt2>
      <a:accent1>
        <a:srgbClr val="002A59"/>
      </a:accent1>
      <a:accent2>
        <a:srgbClr val="0063A3"/>
      </a:accent2>
      <a:accent3>
        <a:srgbClr val="00A9E7"/>
      </a:accent3>
      <a:accent4>
        <a:srgbClr val="93C847"/>
      </a:accent4>
      <a:accent5>
        <a:srgbClr val="FCB53D"/>
      </a:accent5>
      <a:accent6>
        <a:srgbClr val="B06FA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8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1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FDEI Theme</Template>
  <TotalTime>90673</TotalTime>
  <Words>847</Words>
  <Application>Microsoft Office PowerPoint</Application>
  <PresentationFormat>On-screen Show (4:3)</PresentationFormat>
  <Paragraphs>110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25</vt:i4>
      </vt:variant>
    </vt:vector>
  </HeadingPairs>
  <TitlesOfParts>
    <vt:vector size="53" baseType="lpstr">
      <vt:lpstr>Arial</vt:lpstr>
      <vt:lpstr>Calibri</vt:lpstr>
      <vt:lpstr>Calibri Light</vt:lpstr>
      <vt:lpstr>Myriad Pro</vt:lpstr>
      <vt:lpstr>Times New Roman</vt:lpstr>
      <vt:lpstr>Chartpack_Master</vt:lpstr>
      <vt:lpstr>1_Chartpack_Master</vt:lpstr>
      <vt:lpstr>2_Chartpack_Master</vt:lpstr>
      <vt:lpstr>3_Chartpack_Master</vt:lpstr>
      <vt:lpstr>4_Chartpack_Master</vt:lpstr>
      <vt:lpstr>7_Chartpack_Master</vt:lpstr>
      <vt:lpstr>5_Chartpack_Master</vt:lpstr>
      <vt:lpstr>Custom Design</vt:lpstr>
      <vt:lpstr>11_Chartpack_Master</vt:lpstr>
      <vt:lpstr>6_Chartpack_Master</vt:lpstr>
      <vt:lpstr>8_Chartpack_Master</vt:lpstr>
      <vt:lpstr>1_Custom Design</vt:lpstr>
      <vt:lpstr>9_Chartpack_Master</vt:lpstr>
      <vt:lpstr>slide</vt:lpstr>
      <vt:lpstr>10_Chartpack_Master</vt:lpstr>
      <vt:lpstr>12_Chartpack_Master</vt:lpstr>
      <vt:lpstr>13_Chartpack_Master</vt:lpstr>
      <vt:lpstr>14_Chartpack_Master</vt:lpstr>
      <vt:lpstr>15_Chartpack_Master</vt:lpstr>
      <vt:lpstr>16_Chartpack_Master</vt:lpstr>
      <vt:lpstr>17_Chartpack_Master</vt:lpstr>
      <vt:lpstr>3_Custom Design</vt:lpstr>
      <vt:lpstr>18_Chartpack_Master</vt:lpstr>
      <vt:lpstr>Economic Update</vt:lpstr>
      <vt:lpstr>How did we get here and where are we now?</vt:lpstr>
      <vt:lpstr>Consumer prices easing but still growing strongly</vt:lpstr>
      <vt:lpstr>The month-to-month data show that housing costs are a big driver of inflation right now</vt:lpstr>
      <vt:lpstr>Fed’s preferred inflation measure is also coming down slowly</vt:lpstr>
      <vt:lpstr>FOMC Projections: Federal Funds Rate</vt:lpstr>
      <vt:lpstr>GDP growth was surprisingly strong in the second half of 2022</vt:lpstr>
      <vt:lpstr>Consumer spending is holding up, but housing is hurting</vt:lpstr>
      <vt:lpstr>Spending continues to grow at a steady pace and has shifted back to services</vt:lpstr>
      <vt:lpstr>Zoomed in view</vt:lpstr>
      <vt:lpstr>New and existing home sales have fallen; due in part to low inventory levels and rising interest rates</vt:lpstr>
      <vt:lpstr>Housing starts and permits have also declined sharply</vt:lpstr>
      <vt:lpstr>Real nonresidential construction had been slowing for a while picked up over the last six months</vt:lpstr>
      <vt:lpstr>Office vacancies expected to rise across the DC MSA, but vacancies vary by sub-market</vt:lpstr>
      <vt:lpstr>We are now above pre-COVID levels of employment nationally, but we haven’t returned to the pre-COVID trajectory</vt:lpstr>
      <vt:lpstr>Virginia employment growth is lagging the nation</vt:lpstr>
      <vt:lpstr>Most metro areas are well below pre-covid employment; NOVA getting close</vt:lpstr>
      <vt:lpstr>Nationally, Leisure &amp; Hospitality and Government are the only two sectors that are still down considerably</vt:lpstr>
      <vt:lpstr>More sectors in Virginia are well below pre-pandemic levels</vt:lpstr>
      <vt:lpstr>Job demand in Virginia is strong; higher than the national rate</vt:lpstr>
      <vt:lpstr>But the supply of labor is tighter in Virginia</vt:lpstr>
      <vt:lpstr>And more Virginians have left the labor force</vt:lpstr>
      <vt:lpstr>Men in particularly, and largely men over 65</vt:lpstr>
      <vt:lpstr>Where do we go from here?</vt:lpstr>
      <vt:lpstr>Thank you!  Joseph.Mengedoth@rich.frb.org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Feik</dc:creator>
  <cp:lastModifiedBy>Mengedoth, Joseph</cp:lastModifiedBy>
  <cp:revision>2825</cp:revision>
  <cp:lastPrinted>2021-07-13T15:15:01Z</cp:lastPrinted>
  <dcterms:created xsi:type="dcterms:W3CDTF">2010-10-20T16:11:04Z</dcterms:created>
  <dcterms:modified xsi:type="dcterms:W3CDTF">2023-02-28T15:44:07Z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1755a95a-23a5-4596-877e-9a46acf83c4b</vt:lpwstr>
  </property>
  <property fmtid="{D5CDD505-2E9C-101B-9397-08002B2CF9AE}" pid="3" name="MSIP_Label_b51c2f0d-b3ff-4d77-9838-7b0e82bdd7ab_Enabled">
    <vt:lpwstr>true</vt:lpwstr>
  </property>
  <property fmtid="{D5CDD505-2E9C-101B-9397-08002B2CF9AE}" pid="4" name="MSIP_Label_b51c2f0d-b3ff-4d77-9838-7b0e82bdd7ab_SetDate">
    <vt:lpwstr>2023-02-28T15:44:06Z</vt:lpwstr>
  </property>
  <property fmtid="{D5CDD505-2E9C-101B-9397-08002B2CF9AE}" pid="5" name="MSIP_Label_b51c2f0d-b3ff-4d77-9838-7b0e82bdd7ab_Method">
    <vt:lpwstr>Privileged</vt:lpwstr>
  </property>
  <property fmtid="{D5CDD505-2E9C-101B-9397-08002B2CF9AE}" pid="6" name="MSIP_Label_b51c2f0d-b3ff-4d77-9838-7b0e82bdd7ab_Name">
    <vt:lpwstr>b51c2f0d-b3ff-4d77-9838-7b0e82bdd7ab</vt:lpwstr>
  </property>
  <property fmtid="{D5CDD505-2E9C-101B-9397-08002B2CF9AE}" pid="7" name="MSIP_Label_b51c2f0d-b3ff-4d77-9838-7b0e82bdd7ab_SiteId">
    <vt:lpwstr>b397c653-5b19-463f-b9fc-af658ded9128</vt:lpwstr>
  </property>
  <property fmtid="{D5CDD505-2E9C-101B-9397-08002B2CF9AE}" pid="8" name="MSIP_Label_b51c2f0d-b3ff-4d77-9838-7b0e82bdd7ab_ActionId">
    <vt:lpwstr>98c19e01-e820-466c-ab67-7037e365e592</vt:lpwstr>
  </property>
  <property fmtid="{D5CDD505-2E9C-101B-9397-08002B2CF9AE}" pid="9" name="MSIP_Label_b51c2f0d-b3ff-4d77-9838-7b0e82bdd7ab_ContentBits">
    <vt:lpwstr>1</vt:lpwstr>
  </property>
</Properties>
</file>