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aleway"/>
      <p:regular r:id="rId25"/>
      <p:bold r:id="rId26"/>
      <p:italic r:id="rId27"/>
      <p:boldItalic r:id="rId28"/>
    </p:embeddedFont>
    <p:embeddedFont>
      <p:font typeface="Roboto"/>
      <p:regular r:id="rId29"/>
      <p:bold r:id="rId30"/>
      <p:italic r:id="rId31"/>
      <p:boldItalic r:id="rId32"/>
    </p:embeddedFont>
    <p:embeddedFont>
      <p:font typeface="Playfair Display"/>
      <p:regular r:id="rId33"/>
      <p:bold r:id="rId34"/>
      <p:italic r:id="rId35"/>
      <p:boldItalic r:id="rId36"/>
    </p:embeddedFont>
    <p:embeddedFont>
      <p:font typeface="Pacifico"/>
      <p:regular r:id="rId37"/>
    </p:embeddedFont>
    <p:embeddedFont>
      <p:font typeface="Spectral"/>
      <p:regular r:id="rId38"/>
      <p:bold r:id="rId39"/>
      <p:italic r:id="rId40"/>
      <p:boldItalic r:id="rId41"/>
    </p:embeddedFont>
    <p:embeddedFont>
      <p:font typeface="Lustria"/>
      <p:regular r:id="rId42"/>
    </p:embeddedFont>
    <p:embeddedFont>
      <p:font typeface="Ultra"/>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4" roundtripDataSignature="AMtx7mg6yFEX1kzjYsCLoKNrnxk60EpV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pectral-italic.fntdata"/><Relationship Id="rId20" Type="http://schemas.openxmlformats.org/officeDocument/2006/relationships/slide" Target="slides/slide15.xml"/><Relationship Id="rId42" Type="http://schemas.openxmlformats.org/officeDocument/2006/relationships/font" Target="fonts/Lustria-regular.fntdata"/><Relationship Id="rId41" Type="http://schemas.openxmlformats.org/officeDocument/2006/relationships/font" Target="fonts/Spectral-boldItalic.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Ultra-regular.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PlayfairDisplay-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PlayfairDisplay-italic.fntdata"/><Relationship Id="rId12" Type="http://schemas.openxmlformats.org/officeDocument/2006/relationships/slide" Target="slides/slide7.xml"/><Relationship Id="rId34" Type="http://schemas.openxmlformats.org/officeDocument/2006/relationships/font" Target="fonts/PlayfairDisplay-bold.fntdata"/><Relationship Id="rId15" Type="http://schemas.openxmlformats.org/officeDocument/2006/relationships/slide" Target="slides/slide10.xml"/><Relationship Id="rId37" Type="http://schemas.openxmlformats.org/officeDocument/2006/relationships/font" Target="fonts/Pacifico-regular.fntdata"/><Relationship Id="rId14" Type="http://schemas.openxmlformats.org/officeDocument/2006/relationships/slide" Target="slides/slide9.xml"/><Relationship Id="rId36" Type="http://schemas.openxmlformats.org/officeDocument/2006/relationships/font" Target="fonts/PlayfairDisplay-boldItalic.fntdata"/><Relationship Id="rId17" Type="http://schemas.openxmlformats.org/officeDocument/2006/relationships/slide" Target="slides/slide12.xml"/><Relationship Id="rId39" Type="http://schemas.openxmlformats.org/officeDocument/2006/relationships/font" Target="fonts/Spectral-bold.fntdata"/><Relationship Id="rId16" Type="http://schemas.openxmlformats.org/officeDocument/2006/relationships/slide" Target="slides/slide11.xml"/><Relationship Id="rId38" Type="http://schemas.openxmlformats.org/officeDocument/2006/relationships/font" Target="fonts/Spectral-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500"/>
              <a:t>An honor to be here.  Thank you.  </a:t>
            </a:r>
            <a:endParaRPr sz="1500"/>
          </a:p>
          <a:p>
            <a:pPr indent="0" lvl="0" marL="0" rtl="0" algn="l">
              <a:lnSpc>
                <a:spcPct val="100000"/>
              </a:lnSpc>
              <a:spcBef>
                <a:spcPts val="0"/>
              </a:spcBef>
              <a:spcAft>
                <a:spcPts val="0"/>
              </a:spcAft>
              <a:buSzPts val="1400"/>
              <a:buNone/>
            </a:pPr>
            <a:r>
              <a:rPr b="1" lang="en" sz="1500"/>
              <a:t>Relevant for today? </a:t>
            </a:r>
            <a:r>
              <a:rPr lang="en" sz="1500"/>
              <a:t> </a:t>
            </a:r>
            <a:r>
              <a:rPr b="1" lang="en" sz="1500"/>
              <a:t>Are we talking more about death than ever before?  </a:t>
            </a:r>
            <a:endParaRPr b="1" sz="1500"/>
          </a:p>
          <a:p>
            <a:pPr indent="0" lvl="0" marL="0" rtl="0" algn="l">
              <a:lnSpc>
                <a:spcPct val="100000"/>
              </a:lnSpc>
              <a:spcBef>
                <a:spcPts val="0"/>
              </a:spcBef>
              <a:spcAft>
                <a:spcPts val="0"/>
              </a:spcAft>
              <a:buSzPts val="1400"/>
              <a:buNone/>
            </a:pPr>
            <a:r>
              <a:rPr lang="en" sz="1500"/>
              <a:t>Ex. Hospice Foundation of America resources,  “Living with grief since covid-19”.    </a:t>
            </a:r>
            <a:endParaRPr sz="1500"/>
          </a:p>
          <a:p>
            <a:pPr indent="0" lvl="0" marL="0" rtl="0" algn="l">
              <a:lnSpc>
                <a:spcPct val="100000"/>
              </a:lnSpc>
              <a:spcBef>
                <a:spcPts val="0"/>
              </a:spcBef>
              <a:spcAft>
                <a:spcPts val="0"/>
              </a:spcAft>
              <a:buSzPts val="1400"/>
              <a:buNone/>
            </a:pPr>
            <a:r>
              <a:rPr b="1" lang="en" sz="1500"/>
              <a:t>There is a distinction, a uniqueness for us, you and I. </a:t>
            </a:r>
            <a:endParaRPr b="1" sz="1500"/>
          </a:p>
          <a:p>
            <a:pPr indent="0" lvl="0" marL="0" rtl="0" algn="l">
              <a:lnSpc>
                <a:spcPct val="100000"/>
              </a:lnSpc>
              <a:spcBef>
                <a:spcPts val="0"/>
              </a:spcBef>
              <a:spcAft>
                <a:spcPts val="0"/>
              </a:spcAft>
              <a:buSzPts val="1400"/>
              <a:buNone/>
            </a:pPr>
            <a:r>
              <a:rPr b="1" lang="en" sz="1500"/>
              <a:t>Part of people’s lives before death, a part of planning and preparation, and then after death. </a:t>
            </a:r>
            <a:endParaRPr b="1" sz="1500"/>
          </a:p>
          <a:p>
            <a:pPr indent="0" lvl="0" marL="0" rtl="0" algn="l">
              <a:lnSpc>
                <a:spcPct val="100000"/>
              </a:lnSpc>
              <a:spcBef>
                <a:spcPts val="0"/>
              </a:spcBef>
              <a:spcAft>
                <a:spcPts val="0"/>
              </a:spcAft>
              <a:buSzPts val="1400"/>
              <a:buNone/>
            </a:pPr>
            <a:r>
              <a:rPr b="1" lang="en" sz="1500"/>
              <a:t>Companioning Grief!</a:t>
            </a:r>
            <a:endParaRPr b="1" sz="15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800"/>
              <a:t>Resources make me happy!</a:t>
            </a:r>
            <a:endParaRPr sz="1800"/>
          </a:p>
          <a:p>
            <a:pPr indent="0" lvl="0" marL="0" rtl="0" algn="l">
              <a:lnSpc>
                <a:spcPct val="100000"/>
              </a:lnSpc>
              <a:spcBef>
                <a:spcPts val="0"/>
              </a:spcBef>
              <a:spcAft>
                <a:spcPts val="0"/>
              </a:spcAft>
              <a:buSzPts val="1400"/>
              <a:buNone/>
            </a:pPr>
            <a:r>
              <a:rPr lang="en" sz="1800"/>
              <a:t>GIVE AWAY WOLFELT to WORST MOST RECENT SITUATION. </a:t>
            </a:r>
            <a:endParaRPr sz="1800"/>
          </a:p>
          <a:p>
            <a:pPr indent="0" lvl="0" marL="0" rtl="0" algn="l">
              <a:lnSpc>
                <a:spcPct val="100000"/>
              </a:lnSpc>
              <a:spcBef>
                <a:spcPts val="0"/>
              </a:spcBef>
              <a:spcAft>
                <a:spcPts val="0"/>
              </a:spcAft>
              <a:buSzPts val="1400"/>
              <a:buNone/>
            </a:pPr>
            <a:r>
              <a:t/>
            </a:r>
            <a:endParaRPr sz="1800"/>
          </a:p>
          <a:p>
            <a:pPr indent="0" lvl="0" marL="0" rtl="0" algn="l">
              <a:lnSpc>
                <a:spcPct val="100000"/>
              </a:lnSpc>
              <a:spcBef>
                <a:spcPts val="0"/>
              </a:spcBef>
              <a:spcAft>
                <a:spcPts val="0"/>
              </a:spcAft>
              <a:buClr>
                <a:schemeClr val="dk1"/>
              </a:buClr>
              <a:buSzPts val="1100"/>
              <a:buFont typeface="Arial"/>
              <a:buNone/>
            </a:pPr>
            <a:r>
              <a:rPr lang="en" sz="1800"/>
              <a:t>BUT all the best resources….don’t take the place of You.   Best resource is yourself.  “U”.  Be careful of “U”. </a:t>
            </a:r>
            <a:endParaRPr sz="1800"/>
          </a:p>
          <a:p>
            <a:pPr indent="0" lvl="0" marL="0" rtl="0" algn="l">
              <a:lnSpc>
                <a:spcPct val="100000"/>
              </a:lnSpc>
              <a:spcBef>
                <a:spcPts val="0"/>
              </a:spcBef>
              <a:spcAft>
                <a:spcPts val="0"/>
              </a:spcAft>
              <a:buSzPts val="1400"/>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500"/>
              <a:t>Best resource is yourself.  “U”.  </a:t>
            </a:r>
            <a:endParaRPr b="1" sz="1500"/>
          </a:p>
          <a:p>
            <a:pPr indent="0" lvl="0" marL="0" rtl="0" algn="l">
              <a:lnSpc>
                <a:spcPct val="100000"/>
              </a:lnSpc>
              <a:spcBef>
                <a:spcPts val="0"/>
              </a:spcBef>
              <a:spcAft>
                <a:spcPts val="0"/>
              </a:spcAft>
              <a:buSzPts val="1400"/>
              <a:buNone/>
            </a:pPr>
            <a:r>
              <a:rPr lang="en" sz="1500"/>
              <a:t>As a companion, Your grief experiences only allow you to better clarify potential issues for them. </a:t>
            </a:r>
            <a:r>
              <a:rPr b="1" lang="en" sz="1500">
                <a:solidFill>
                  <a:schemeClr val="dk1"/>
                </a:solidFill>
              </a:rPr>
              <a:t>Be careful of “U”.  </a:t>
            </a:r>
            <a:r>
              <a:rPr lang="en" sz="1500"/>
              <a:t>EVERY LOSS IS UNIQUE.  DIFFERENT. </a:t>
            </a:r>
            <a:endParaRPr sz="1500"/>
          </a:p>
          <a:p>
            <a:pPr indent="-323850" lvl="0" marL="457200" rtl="0" algn="l">
              <a:lnSpc>
                <a:spcPct val="100000"/>
              </a:lnSpc>
              <a:spcBef>
                <a:spcPts val="0"/>
              </a:spcBef>
              <a:spcAft>
                <a:spcPts val="0"/>
              </a:spcAft>
              <a:buSzPts val="1500"/>
              <a:buChar char="●"/>
            </a:pPr>
            <a:r>
              <a:rPr lang="en" sz="1500"/>
              <a:t>A death is not about you, and if you find you make it that, that you are doing more of the grief talk, you need to talk to someone.  You have unresolved grief issues.</a:t>
            </a:r>
            <a:endParaRPr sz="1500"/>
          </a:p>
          <a:p>
            <a:pPr indent="-323850" lvl="0" marL="457200" rtl="0" algn="l">
              <a:lnSpc>
                <a:spcPct val="100000"/>
              </a:lnSpc>
              <a:spcBef>
                <a:spcPts val="0"/>
              </a:spcBef>
              <a:spcAft>
                <a:spcPts val="0"/>
              </a:spcAft>
              <a:buSzPts val="1500"/>
              <a:buChar char="●"/>
            </a:pPr>
            <a:r>
              <a:rPr lang="en" sz="1500"/>
              <a:t>Jay’s untimely death = questions to ask.  Are you sleeping?  Slow motion?  Is there conflict with your sibling over how you are reacting?</a:t>
            </a:r>
            <a:endParaRPr sz="15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3 things.…maybe in writing ahead of time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Compassionately honest….easy if they were a lovely person.  Hard if they were an ass.  </a:t>
            </a:r>
            <a:endParaRPr/>
          </a:p>
          <a:p>
            <a:pPr indent="-317500" lvl="0" marL="457200" rtl="0" algn="l">
              <a:lnSpc>
                <a:spcPct val="100000"/>
              </a:lnSpc>
              <a:spcBef>
                <a:spcPts val="0"/>
              </a:spcBef>
              <a:spcAft>
                <a:spcPts val="0"/>
              </a:spcAft>
              <a:buSzPts val="1400"/>
              <a:buChar char="●"/>
            </a:pPr>
            <a:r>
              <a:rPr lang="en"/>
              <a:t>Grumpy.  You father always stated and knew what he wanted.  I never had to guess. </a:t>
            </a:r>
            <a:endParaRPr/>
          </a:p>
          <a:p>
            <a:pPr indent="-317500" lvl="0" marL="457200" rtl="0" algn="l">
              <a:lnSpc>
                <a:spcPct val="100000"/>
              </a:lnSpc>
              <a:spcBef>
                <a:spcPts val="0"/>
              </a:spcBef>
              <a:spcAft>
                <a:spcPts val="0"/>
              </a:spcAft>
              <a:buSzPts val="1400"/>
              <a:buChar char="●"/>
            </a:pPr>
            <a:r>
              <a:rPr lang="en"/>
              <a:t>Miserly.  Penny pinching.  Your father knew how to save his money.</a:t>
            </a:r>
            <a:endParaRPr/>
          </a:p>
          <a:p>
            <a:pPr indent="0" lvl="0" marL="0" rtl="0" algn="l">
              <a:lnSpc>
                <a:spcPct val="100000"/>
              </a:lnSpc>
              <a:spcBef>
                <a:spcPts val="0"/>
              </a:spcBef>
              <a:spcAft>
                <a:spcPts val="0"/>
              </a:spcAft>
              <a:buSzPts val="1400"/>
              <a:buNone/>
            </a:pPr>
            <a:r>
              <a:rPr b="1" lang="en">
                <a:solidFill>
                  <a:schemeClr val="dk1"/>
                </a:solidFill>
              </a:rPr>
              <a:t>And if you can’t find anything kind to say to someone who is grieving…you need counseling.  You are burned out. </a:t>
            </a:r>
            <a:endParaRPr b="1">
              <a:solidFill>
                <a:schemeClr val="dk1"/>
              </a:solidFill>
            </a:endParaRPr>
          </a:p>
          <a:p>
            <a:pPr indent="0" lvl="0" marL="0" rtl="0" algn="l">
              <a:lnSpc>
                <a:spcPct val="100000"/>
              </a:lnSpc>
              <a:spcBef>
                <a:spcPts val="0"/>
              </a:spcBef>
              <a:spcAft>
                <a:spcPts val="0"/>
              </a:spcAft>
              <a:buSzPts val="1400"/>
              <a:buNone/>
            </a:pPr>
            <a:r>
              <a:rPr b="1" lang="en">
                <a:solidFill>
                  <a:schemeClr val="dk1"/>
                </a:solidFill>
              </a:rPr>
              <a:t>Wilbur QUOTE</a:t>
            </a:r>
            <a:endParaRPr b="1">
              <a:solidFill>
                <a:schemeClr val="dk1"/>
              </a:solidFill>
            </a:endParaRPr>
          </a:p>
          <a:p>
            <a:pPr indent="0" lvl="0" marL="0" rtl="0" algn="l">
              <a:lnSpc>
                <a:spcPct val="100000"/>
              </a:lnSpc>
              <a:spcBef>
                <a:spcPts val="0"/>
              </a:spcBef>
              <a:spcAft>
                <a:spcPts val="0"/>
              </a:spcAft>
              <a:buSzPts val="1400"/>
              <a:buNone/>
            </a:pPr>
            <a:r>
              <a:t/>
            </a:r>
            <a:endParaRPr b="1">
              <a:solidFill>
                <a:schemeClr val="dk1"/>
              </a:solidFill>
            </a:endParaRPr>
          </a:p>
          <a:p>
            <a:pPr indent="0" lvl="0" marL="0" rtl="0" algn="l">
              <a:lnSpc>
                <a:spcPct val="100000"/>
              </a:lnSpc>
              <a:spcBef>
                <a:spcPts val="0"/>
              </a:spcBef>
              <a:spcAft>
                <a:spcPts val="0"/>
              </a:spcAft>
              <a:buSzPts val="1400"/>
              <a:buNone/>
            </a:pPr>
            <a:r>
              <a:rPr lang="en"/>
              <a:t>Authentic….if you are not warm and fuzzy, don't say things that only a warm and fuzzy person would say.  </a:t>
            </a:r>
            <a:endParaRPr/>
          </a:p>
          <a:p>
            <a:pPr indent="0" lvl="0" marL="0" rtl="0" algn="l">
              <a:lnSpc>
                <a:spcPct val="100000"/>
              </a:lnSpc>
              <a:spcBef>
                <a:spcPts val="0"/>
              </a:spcBef>
              <a:spcAft>
                <a:spcPts val="0"/>
              </a:spcAft>
              <a:buSzPts val="1400"/>
              <a:buNone/>
            </a:pPr>
            <a:r>
              <a:rPr lang="en"/>
              <a:t>Action? Maybe Ted Lasso example</a:t>
            </a:r>
            <a:endParaRPr/>
          </a:p>
          <a:p>
            <a:pPr indent="0" lvl="0" marL="0" rtl="0" algn="l">
              <a:lnSpc>
                <a:spcPct val="100000"/>
              </a:lnSpc>
              <a:spcBef>
                <a:spcPts val="0"/>
              </a:spcBef>
              <a:spcAft>
                <a:spcPts val="0"/>
              </a:spcAft>
              <a:buSzPts val="1400"/>
              <a:buNone/>
            </a:pPr>
            <a:r>
              <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REVIEW prior points.  Then, TRUST. </a:t>
            </a:r>
            <a:endParaRPr/>
          </a:p>
          <a:p>
            <a:pPr indent="-317500" lvl="0" marL="457200" rtl="0" algn="l">
              <a:lnSpc>
                <a:spcPct val="100000"/>
              </a:lnSpc>
              <a:spcBef>
                <a:spcPts val="0"/>
              </a:spcBef>
              <a:spcAft>
                <a:spcPts val="0"/>
              </a:spcAft>
              <a:buSzPts val="1400"/>
              <a:buChar char="●"/>
            </a:pPr>
            <a:r>
              <a:rPr lang="en"/>
              <a:t>Trust yourself</a:t>
            </a:r>
            <a:endParaRPr/>
          </a:p>
          <a:p>
            <a:pPr indent="-317500" lvl="0" marL="457200" rtl="0" algn="l">
              <a:lnSpc>
                <a:spcPct val="100000"/>
              </a:lnSpc>
              <a:spcBef>
                <a:spcPts val="0"/>
              </a:spcBef>
              <a:spcAft>
                <a:spcPts val="0"/>
              </a:spcAft>
              <a:buSzPts val="1400"/>
              <a:buChar char="●"/>
            </a:pPr>
            <a:r>
              <a:rPr lang="en"/>
              <a:t>Trust, but verify.  Ask.  EXAMPLE!</a:t>
            </a:r>
            <a:endParaRPr/>
          </a:p>
          <a:p>
            <a:pPr indent="-317500" lvl="0" marL="457200" rtl="0" algn="l">
              <a:lnSpc>
                <a:spcPct val="100000"/>
              </a:lnSpc>
              <a:spcBef>
                <a:spcPts val="0"/>
              </a:spcBef>
              <a:spcAft>
                <a:spcPts val="0"/>
              </a:spcAft>
              <a:buSzPts val="1400"/>
              <a:buChar char="●"/>
            </a:pPr>
            <a:r>
              <a:rPr lang="en"/>
              <a:t>Trust, but don‘t go it alone. Touch may be appropriate.  May be what people need.  Ask first.  Always.  </a:t>
            </a:r>
            <a:endParaRPr/>
          </a:p>
          <a:p>
            <a:pPr indent="-317500" lvl="0" marL="457200" rtl="0" algn="l">
              <a:lnSpc>
                <a:spcPct val="100000"/>
              </a:lnSpc>
              <a:spcBef>
                <a:spcPts val="0"/>
              </a:spcBef>
              <a:spcAft>
                <a:spcPts val="0"/>
              </a:spcAft>
              <a:buSzPts val="1400"/>
              <a:buChar char="●"/>
            </a:pPr>
            <a:r>
              <a:rPr lang="en"/>
              <a:t>Tissues.</a:t>
            </a:r>
            <a:endParaRPr/>
          </a:p>
          <a:p>
            <a:pPr indent="-317500" lvl="0" marL="457200" rtl="0" algn="l">
              <a:lnSpc>
                <a:spcPct val="100000"/>
              </a:lnSpc>
              <a:spcBef>
                <a:spcPts val="0"/>
              </a:spcBef>
              <a:spcAft>
                <a:spcPts val="0"/>
              </a:spcAft>
              <a:buSzPts val="1400"/>
              <a:buChar char="●"/>
            </a:pPr>
            <a:r>
              <a:rPr lang="en"/>
              <a:t>They trust you…Ethics—$ grabbing? Use kindness. </a:t>
            </a:r>
            <a:endParaRPr/>
          </a:p>
          <a:p>
            <a:pPr indent="-317500" lvl="0" marL="457200" rtl="0" algn="l">
              <a:lnSpc>
                <a:spcPct val="100000"/>
              </a:lnSpc>
              <a:spcBef>
                <a:spcPts val="0"/>
              </a:spcBef>
              <a:spcAft>
                <a:spcPts val="0"/>
              </a:spcAft>
              <a:buSzPts val="1400"/>
              <a:buChar char="●"/>
            </a:pPr>
            <a:r>
              <a:rPr lang="en"/>
              <a:t>Trust me, that may get angry at you, but it probably isn't about you, but their grief. </a:t>
            </a:r>
            <a:endParaRPr/>
          </a:p>
          <a:p>
            <a:pPr indent="-317500" lvl="0" marL="457200" rtl="0" algn="l">
              <a:lnSpc>
                <a:spcPct val="100000"/>
              </a:lnSpc>
              <a:spcBef>
                <a:spcPts val="0"/>
              </a:spcBef>
              <a:spcAft>
                <a:spcPts val="0"/>
              </a:spcAft>
              <a:buSzPts val="1400"/>
              <a:buChar char="●"/>
            </a:pPr>
            <a:r>
              <a:rPr lang="en"/>
              <a:t>Trust = John 14:1.  Question in this chapter.  How?  Why?  What?  Vs 27 “I am leaving you with a gift—peace of mind and heart.”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As their companion…We all will die.  You can trust in death. No one gets out of this life alive. Everyone will deal with grief.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If you’re not getting older, you’re dead. —Tom Petty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600"/>
              <a:t>Companion on the journey.  Example of (1) Past, present, and future.</a:t>
            </a:r>
            <a:endParaRPr sz="1600"/>
          </a:p>
          <a:p>
            <a:pPr indent="0" lvl="0" marL="0" rtl="0" algn="l">
              <a:lnSpc>
                <a:spcPct val="100000"/>
              </a:lnSpc>
              <a:spcBef>
                <a:spcPts val="0"/>
              </a:spcBef>
              <a:spcAft>
                <a:spcPts val="0"/>
              </a:spcAft>
              <a:buSzPts val="1400"/>
              <a:buNone/>
            </a:pPr>
            <a:r>
              <a:rPr lang="en" sz="1600"/>
              <a:t>(2) NATURE offering hope. </a:t>
            </a:r>
            <a:endParaRPr sz="16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the power of presence.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700"/>
              <a:t>Definition from Jeff.  SCC: hospice teams’ link to the community regarding spiritual care of the dying and their families.  Dedicated to journeying with and providing the patient, or family, with the care and spiritual counsel to meet </a:t>
            </a:r>
            <a:r>
              <a:rPr i="1" lang="en" sz="1700"/>
              <a:t>their stated needs.  </a:t>
            </a:r>
            <a:endParaRPr i="1" sz="1700"/>
          </a:p>
          <a:p>
            <a:pPr indent="-336550" lvl="0" marL="457200" rtl="0" algn="l">
              <a:lnSpc>
                <a:spcPct val="100000"/>
              </a:lnSpc>
              <a:spcBef>
                <a:spcPts val="0"/>
              </a:spcBef>
              <a:spcAft>
                <a:spcPts val="0"/>
              </a:spcAft>
              <a:buClr>
                <a:schemeClr val="dk1"/>
              </a:buClr>
              <a:buSzPts val="1700"/>
              <a:buAutoNum type="arabicParenBoth"/>
            </a:pPr>
            <a:r>
              <a:rPr b="1" lang="en" sz="1700">
                <a:solidFill>
                  <a:schemeClr val="dk1"/>
                </a:solidFill>
              </a:rPr>
              <a:t>Death and Taxes!</a:t>
            </a:r>
            <a:r>
              <a:rPr b="1" lang="en" sz="1700"/>
              <a:t> What else do we have in common?  (</a:t>
            </a:r>
            <a:r>
              <a:rPr lang="en" sz="1700"/>
              <a:t>2) Moments of CALM (hospice can last for years!) and CRISIS (when someone has died).  (3) All ages.  (4) Reasons for meeting differ greatly. (5)Anything else?  </a:t>
            </a:r>
            <a:r>
              <a:rPr b="1" lang="en" sz="1700"/>
              <a:t>Have you ever had a meeting with someone grieving go really wrong? A little wrong?  </a:t>
            </a:r>
            <a:endParaRPr b="1" sz="1700"/>
          </a:p>
          <a:p>
            <a:pPr indent="0" lvl="0" marL="0" rtl="0" algn="l">
              <a:lnSpc>
                <a:spcPct val="100000"/>
              </a:lnSpc>
              <a:spcBef>
                <a:spcPts val="0"/>
              </a:spcBef>
              <a:spcAft>
                <a:spcPts val="0"/>
              </a:spcAft>
              <a:buSzPts val="1400"/>
              <a:buNone/>
            </a:pPr>
            <a:r>
              <a:rPr lang="en" sz="1700"/>
              <a:t>Tonight, thoughts on serving the grieving. Companioning with them. </a:t>
            </a:r>
            <a:endParaRPr sz="17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700"/>
              <a:t>St. Benedict wrote in his ‘Prologue to the Rule’ to listen “</a:t>
            </a:r>
            <a:r>
              <a:rPr b="1" lang="en" sz="1700"/>
              <a:t>with the ear of the heart”</a:t>
            </a:r>
            <a:endParaRPr b="1" sz="1700"/>
          </a:p>
          <a:p>
            <a:pPr indent="0" lvl="0" marL="0" rtl="0" algn="l">
              <a:lnSpc>
                <a:spcPct val="100000"/>
              </a:lnSpc>
              <a:spcBef>
                <a:spcPts val="0"/>
              </a:spcBef>
              <a:spcAft>
                <a:spcPts val="0"/>
              </a:spcAft>
              <a:buSzPts val="1400"/>
              <a:buNone/>
            </a:pPr>
            <a:r>
              <a:rPr lang="en" sz="1700"/>
              <a:t> </a:t>
            </a:r>
            <a:endParaRPr sz="1700"/>
          </a:p>
          <a:p>
            <a:pPr indent="0" lvl="0" marL="0" rtl="0" algn="l">
              <a:lnSpc>
                <a:spcPct val="100000"/>
              </a:lnSpc>
              <a:spcBef>
                <a:spcPts val="0"/>
              </a:spcBef>
              <a:spcAft>
                <a:spcPts val="0"/>
              </a:spcAft>
              <a:buSzPts val="1400"/>
              <a:buNone/>
            </a:pPr>
            <a:r>
              <a:rPr lang="en" sz="1700"/>
              <a:t>Important to companion the grieving.</a:t>
            </a:r>
            <a:endParaRPr sz="17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900"/>
              <a:t>What can you profoundly listen for, find, just in these words?</a:t>
            </a:r>
            <a:endParaRPr sz="19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700"/>
              <a:t>Acronym.  Because once a HS teacher, always a teacher!</a:t>
            </a:r>
            <a:endParaRPr sz="17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 sz="1700"/>
              <a:t>Death</a:t>
            </a:r>
            <a:r>
              <a:rPr lang="en" sz="1700"/>
              <a:t> = end of something.   </a:t>
            </a:r>
            <a:r>
              <a:rPr b="1" lang="en" sz="1700"/>
              <a:t>Loss</a:t>
            </a:r>
            <a:r>
              <a:rPr lang="en" sz="1700"/>
              <a:t> = maybe it can be replaced?  </a:t>
            </a:r>
            <a:endParaRPr sz="1700"/>
          </a:p>
          <a:p>
            <a:pPr indent="0" lvl="0" marL="0" rtl="0" algn="l">
              <a:lnSpc>
                <a:spcPct val="100000"/>
              </a:lnSpc>
              <a:spcBef>
                <a:spcPts val="0"/>
              </a:spcBef>
              <a:spcAft>
                <a:spcPts val="0"/>
              </a:spcAft>
              <a:buSzPts val="1400"/>
              <a:buNone/>
            </a:pPr>
            <a:r>
              <a:rPr lang="en" sz="1700"/>
              <a:t>Grief = our feelings, actions, coping with death and/or loss</a:t>
            </a:r>
            <a:endParaRPr sz="1700"/>
          </a:p>
          <a:p>
            <a:pPr indent="0" lvl="0" marL="0" rtl="0" algn="l">
              <a:lnSpc>
                <a:spcPct val="100000"/>
              </a:lnSpc>
              <a:spcBef>
                <a:spcPts val="0"/>
              </a:spcBef>
              <a:spcAft>
                <a:spcPts val="0"/>
              </a:spcAft>
              <a:buSzPts val="1400"/>
              <a:buNone/>
            </a:pPr>
            <a:r>
              <a:rPr lang="en" sz="1700"/>
              <a:t>How? And What?</a:t>
            </a:r>
            <a:endParaRPr sz="1700"/>
          </a:p>
          <a:p>
            <a:pPr indent="0" lvl="0" marL="0" rtl="0" algn="l">
              <a:lnSpc>
                <a:spcPct val="100000"/>
              </a:lnSpc>
              <a:spcBef>
                <a:spcPts val="0"/>
              </a:spcBef>
              <a:spcAft>
                <a:spcPts val="0"/>
              </a:spcAft>
              <a:buSzPts val="1400"/>
              <a:buNone/>
            </a:pPr>
            <a:r>
              <a:rPr lang="en" sz="1700"/>
              <a:t>THERE IS NOT A STRONG FRAMEWORK IN AMERICA FOR DEATH. (graveyards)</a:t>
            </a:r>
            <a:endParaRPr sz="1700"/>
          </a:p>
          <a:p>
            <a:pPr indent="0" lvl="0" marL="0" rtl="0" algn="l">
              <a:lnSpc>
                <a:spcPct val="100000"/>
              </a:lnSpc>
              <a:spcBef>
                <a:spcPts val="0"/>
              </a:spcBef>
              <a:spcAft>
                <a:spcPts val="0"/>
              </a:spcAft>
              <a:buSzPts val="1400"/>
              <a:buNone/>
            </a:pPr>
            <a:r>
              <a:rPr lang="en" sz="1700"/>
              <a:t>Five “stages”, or symptoms, of grief:   Anger. Depression. Bargaining. Denial. Acceptance.  </a:t>
            </a:r>
            <a:endParaRPr sz="1700"/>
          </a:p>
          <a:p>
            <a:pPr indent="0" lvl="0" marL="0" rtl="0" algn="l">
              <a:lnSpc>
                <a:spcPct val="100000"/>
              </a:lnSpc>
              <a:spcBef>
                <a:spcPts val="0"/>
              </a:spcBef>
              <a:spcAft>
                <a:spcPts val="0"/>
              </a:spcAft>
              <a:buSzPts val="1400"/>
              <a:buNone/>
            </a:pPr>
            <a:r>
              <a:rPr lang="en" sz="1700"/>
              <a:t>Slow motion…or super speed.</a:t>
            </a:r>
            <a:endParaRPr sz="1700"/>
          </a:p>
          <a:p>
            <a:pPr indent="0" lvl="0" marL="0" rtl="0" algn="l">
              <a:lnSpc>
                <a:spcPct val="100000"/>
              </a:lnSpc>
              <a:spcBef>
                <a:spcPts val="0"/>
              </a:spcBef>
              <a:spcAft>
                <a:spcPts val="0"/>
              </a:spcAft>
              <a:buSzPts val="1400"/>
              <a:buNone/>
            </a:pPr>
            <a:r>
              <a:rPr lang="en" sz="1700"/>
              <a:t>Weeping uncontrollably…or stoic to the point of marble.</a:t>
            </a:r>
            <a:endParaRPr sz="1700"/>
          </a:p>
          <a:p>
            <a:pPr indent="0" lvl="0" marL="0" rtl="0" algn="l">
              <a:lnSpc>
                <a:spcPct val="100000"/>
              </a:lnSpc>
              <a:spcBef>
                <a:spcPts val="0"/>
              </a:spcBef>
              <a:spcAft>
                <a:spcPts val="0"/>
              </a:spcAft>
              <a:buSzPts val="1400"/>
              <a:buNone/>
            </a:pPr>
            <a:r>
              <a:rPr lang="en" sz="1700"/>
              <a:t>Our thoughts on grief, dying, are impacted by our faith.  Hebrews 11:1.  </a:t>
            </a:r>
            <a:endParaRPr sz="1700"/>
          </a:p>
          <a:p>
            <a:pPr indent="0" lvl="0" marL="0" rtl="0" algn="l">
              <a:lnSpc>
                <a:spcPct val="100000"/>
              </a:lnSpc>
              <a:spcBef>
                <a:spcPts val="0"/>
              </a:spcBef>
              <a:spcAft>
                <a:spcPts val="0"/>
              </a:spcAft>
              <a:buSzPts val="1400"/>
              <a:buNone/>
            </a:pPr>
            <a:r>
              <a:t/>
            </a:r>
            <a:endParaRPr sz="1700"/>
          </a:p>
          <a:p>
            <a:pPr indent="0" lvl="0" marL="0" rtl="0" algn="l">
              <a:lnSpc>
                <a:spcPct val="100000"/>
              </a:lnSpc>
              <a:spcBef>
                <a:spcPts val="0"/>
              </a:spcBef>
              <a:spcAft>
                <a:spcPts val="0"/>
              </a:spcAft>
              <a:buSzPts val="1400"/>
              <a:buNone/>
            </a:pPr>
            <a:r>
              <a:t/>
            </a:r>
            <a:endParaRPr sz="17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600"/>
              <a:t>know /= think.  Important for both of us!</a:t>
            </a:r>
            <a:endParaRPr sz="1600"/>
          </a:p>
          <a:p>
            <a:pPr indent="0" lvl="0" marL="0" rtl="0" algn="l">
              <a:lnSpc>
                <a:spcPct val="100000"/>
              </a:lnSpc>
              <a:spcBef>
                <a:spcPts val="0"/>
              </a:spcBef>
              <a:spcAft>
                <a:spcPts val="0"/>
              </a:spcAft>
              <a:buSzPts val="1400"/>
              <a:buNone/>
            </a:pPr>
            <a:r>
              <a:t/>
            </a:r>
            <a:endParaRPr sz="1600"/>
          </a:p>
          <a:p>
            <a:pPr indent="0" lvl="0" marL="0" rtl="0" algn="l">
              <a:lnSpc>
                <a:spcPct val="100000"/>
              </a:lnSpc>
              <a:spcBef>
                <a:spcPts val="0"/>
              </a:spcBef>
              <a:spcAft>
                <a:spcPts val="0"/>
              </a:spcAft>
              <a:buSzPts val="1400"/>
              <a:buNone/>
            </a:pPr>
            <a:r>
              <a:rPr lang="en" sz="1600"/>
              <a:t>A good companion is: humbly confident. </a:t>
            </a:r>
            <a:endParaRPr sz="1600"/>
          </a:p>
          <a:p>
            <a:pPr indent="0" lvl="0" marL="0" rtl="0" algn="l">
              <a:lnSpc>
                <a:spcPct val="100000"/>
              </a:lnSpc>
              <a:spcBef>
                <a:spcPts val="0"/>
              </a:spcBef>
              <a:spcAft>
                <a:spcPts val="0"/>
              </a:spcAft>
              <a:buSzPts val="1400"/>
              <a:buNone/>
            </a:pPr>
            <a:r>
              <a:t/>
            </a:r>
            <a:endParaRPr sz="1600"/>
          </a:p>
          <a:p>
            <a:pPr indent="0" lvl="0" marL="0" rtl="0" algn="l">
              <a:lnSpc>
                <a:spcPct val="100000"/>
              </a:lnSpc>
              <a:spcBef>
                <a:spcPts val="0"/>
              </a:spcBef>
              <a:spcAft>
                <a:spcPts val="0"/>
              </a:spcAft>
              <a:buSzPts val="1400"/>
              <a:buNone/>
            </a:pPr>
            <a:r>
              <a:rPr lang="en" sz="1600"/>
              <a:t>We ALL have problems with death!  NO one is fully prepared. </a:t>
            </a:r>
            <a:endParaRPr sz="16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1"/>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1"/>
          <p:cNvSpPr/>
          <p:nvPr/>
        </p:nvSpPr>
        <p:spPr>
          <a:xfrm flipH="1">
            <a:off x="8246400" y="4245875"/>
            <a:ext cx="897600" cy="897600"/>
          </a:xfrm>
          <a:prstGeom prst="round1Rect">
            <a:avLst>
              <a:gd fmla="val 16667" name="adj"/>
            </a:avLst>
          </a:prstGeom>
          <a:solidFill>
            <a:schemeClr val="lt1">
              <a:alpha val="6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1"/>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3" name="Google Shape;13;p21"/>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5" name="Shape 55"/>
        <p:cNvGrpSpPr/>
        <p:nvPr/>
      </p:nvGrpSpPr>
      <p:grpSpPr>
        <a:xfrm>
          <a:off x="0" y="0"/>
          <a:ext cx="0" cy="0"/>
          <a:chOff x="0" y="0"/>
          <a:chExt cx="0" cy="0"/>
        </a:xfrm>
      </p:grpSpPr>
      <p:sp>
        <p:nvSpPr>
          <p:cNvPr id="56" name="Google Shape;56;p30"/>
          <p:cNvSpPr txBox="1"/>
          <p:nvPr>
            <p:ph type="title"/>
          </p:nvPr>
        </p:nvSpPr>
        <p:spPr>
          <a:xfrm>
            <a:off x="490250" y="488250"/>
            <a:ext cx="62271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57" name="Google Shape;57;p3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8" name="Shape 58"/>
        <p:cNvGrpSpPr/>
        <p:nvPr/>
      </p:nvGrpSpPr>
      <p:grpSpPr>
        <a:xfrm>
          <a:off x="0" y="0"/>
          <a:ext cx="0" cy="0"/>
          <a:chOff x="0" y="0"/>
          <a:chExt cx="0" cy="0"/>
        </a:xfrm>
      </p:grpSpPr>
      <p:sp>
        <p:nvSpPr>
          <p:cNvPr id="59" name="Google Shape;59;p31"/>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31"/>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1"/>
          <p:cNvSpPr txBox="1"/>
          <p:nvPr>
            <p:ph idx="1" type="body"/>
          </p:nvPr>
        </p:nvSpPr>
        <p:spPr>
          <a:xfrm>
            <a:off x="57150" y="4696825"/>
            <a:ext cx="8382000" cy="446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lt1"/>
              </a:buClr>
              <a:buSzPts val="1200"/>
              <a:buNone/>
              <a:defRPr sz="1200">
                <a:solidFill>
                  <a:schemeClr val="lt1"/>
                </a:solidFill>
              </a:defRPr>
            </a:lvl1pPr>
          </a:lstStyle>
          <a:p/>
        </p:txBody>
      </p:sp>
      <p:sp>
        <p:nvSpPr>
          <p:cNvPr id="62" name="Google Shape;62;p3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22"/>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2"/>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2"/>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9" name="Google Shape;19;p2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p23"/>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22" name="Google Shape;22;p2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2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4"/>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7" name="Google Shape;27;p24"/>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8" name="Google Shape;28;p2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29" name="Shape 29"/>
        <p:cNvGrpSpPr/>
        <p:nvPr/>
      </p:nvGrpSpPr>
      <p:grpSpPr>
        <a:xfrm>
          <a:off x="0" y="0"/>
          <a:ext cx="0" cy="0"/>
          <a:chOff x="0" y="0"/>
          <a:chExt cx="0" cy="0"/>
        </a:xfrm>
      </p:grpSpPr>
      <p:sp>
        <p:nvSpPr>
          <p:cNvPr id="30" name="Google Shape;30;p2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26"/>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6"/>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6"/>
          <p:cNvSpPr txBox="1"/>
          <p:nvPr>
            <p:ph type="title"/>
          </p:nvPr>
        </p:nvSpPr>
        <p:spPr>
          <a:xfrm>
            <a:off x="226078" y="357800"/>
            <a:ext cx="2808000" cy="953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5" name="Google Shape;35;p26"/>
          <p:cNvSpPr txBox="1"/>
          <p:nvPr>
            <p:ph idx="1" type="body"/>
          </p:nvPr>
        </p:nvSpPr>
        <p:spPr>
          <a:xfrm>
            <a:off x="226075" y="1465800"/>
            <a:ext cx="2808000" cy="31635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304800" lvl="1" marL="914400" algn="l">
              <a:lnSpc>
                <a:spcPct val="115000"/>
              </a:lnSpc>
              <a:spcBef>
                <a:spcPts val="1600"/>
              </a:spcBef>
              <a:spcAft>
                <a:spcPts val="0"/>
              </a:spcAft>
              <a:buClr>
                <a:schemeClr val="lt1"/>
              </a:buClr>
              <a:buSzPts val="1200"/>
              <a:buChar char="○"/>
              <a:defRPr sz="1200">
                <a:solidFill>
                  <a:schemeClr val="lt1"/>
                </a:solidFill>
              </a:defRPr>
            </a:lvl2pPr>
            <a:lvl3pPr indent="-304800" lvl="2" marL="1371600" algn="l">
              <a:lnSpc>
                <a:spcPct val="115000"/>
              </a:lnSpc>
              <a:spcBef>
                <a:spcPts val="1600"/>
              </a:spcBef>
              <a:spcAft>
                <a:spcPts val="0"/>
              </a:spcAft>
              <a:buClr>
                <a:schemeClr val="lt1"/>
              </a:buClr>
              <a:buSzPts val="1200"/>
              <a:buChar char="■"/>
              <a:defRPr sz="1200">
                <a:solidFill>
                  <a:schemeClr val="lt1"/>
                </a:solidFill>
              </a:defRPr>
            </a:lvl3pPr>
            <a:lvl4pPr indent="-304800" lvl="3" marL="1828800" algn="l">
              <a:lnSpc>
                <a:spcPct val="115000"/>
              </a:lnSpc>
              <a:spcBef>
                <a:spcPts val="1600"/>
              </a:spcBef>
              <a:spcAft>
                <a:spcPts val="0"/>
              </a:spcAft>
              <a:buClr>
                <a:schemeClr val="lt1"/>
              </a:buClr>
              <a:buSzPts val="1200"/>
              <a:buChar char="●"/>
              <a:defRPr sz="1200">
                <a:solidFill>
                  <a:schemeClr val="lt1"/>
                </a:solidFill>
              </a:defRPr>
            </a:lvl4pPr>
            <a:lvl5pPr indent="-304800" lvl="4" marL="2286000" algn="l">
              <a:lnSpc>
                <a:spcPct val="115000"/>
              </a:lnSpc>
              <a:spcBef>
                <a:spcPts val="1600"/>
              </a:spcBef>
              <a:spcAft>
                <a:spcPts val="0"/>
              </a:spcAft>
              <a:buClr>
                <a:schemeClr val="lt1"/>
              </a:buClr>
              <a:buSzPts val="1200"/>
              <a:buChar char="○"/>
              <a:defRPr sz="1200">
                <a:solidFill>
                  <a:schemeClr val="lt1"/>
                </a:solidFill>
              </a:defRPr>
            </a:lvl5pPr>
            <a:lvl6pPr indent="-304800" lvl="5" marL="2743200" algn="l">
              <a:lnSpc>
                <a:spcPct val="115000"/>
              </a:lnSpc>
              <a:spcBef>
                <a:spcPts val="1600"/>
              </a:spcBef>
              <a:spcAft>
                <a:spcPts val="0"/>
              </a:spcAft>
              <a:buClr>
                <a:schemeClr val="lt1"/>
              </a:buClr>
              <a:buSzPts val="1200"/>
              <a:buChar char="■"/>
              <a:defRPr sz="1200">
                <a:solidFill>
                  <a:schemeClr val="lt1"/>
                </a:solidFill>
              </a:defRPr>
            </a:lvl6pPr>
            <a:lvl7pPr indent="-304800" lvl="6" marL="3200400" algn="l">
              <a:lnSpc>
                <a:spcPct val="115000"/>
              </a:lnSpc>
              <a:spcBef>
                <a:spcPts val="1600"/>
              </a:spcBef>
              <a:spcAft>
                <a:spcPts val="0"/>
              </a:spcAft>
              <a:buClr>
                <a:schemeClr val="lt1"/>
              </a:buClr>
              <a:buSzPts val="1200"/>
              <a:buChar char="●"/>
              <a:defRPr sz="1200">
                <a:solidFill>
                  <a:schemeClr val="lt1"/>
                </a:solidFill>
              </a:defRPr>
            </a:lvl7pPr>
            <a:lvl8pPr indent="-304800" lvl="7" marL="3657600" algn="l">
              <a:lnSpc>
                <a:spcPct val="115000"/>
              </a:lnSpc>
              <a:spcBef>
                <a:spcPts val="1600"/>
              </a:spcBef>
              <a:spcAft>
                <a:spcPts val="0"/>
              </a:spcAft>
              <a:buClr>
                <a:schemeClr val="lt1"/>
              </a:buClr>
              <a:buSzPts val="1200"/>
              <a:buChar char="○"/>
              <a:defRPr sz="1200">
                <a:solidFill>
                  <a:schemeClr val="lt1"/>
                </a:solidFill>
              </a:defRPr>
            </a:lvl8pPr>
            <a:lvl9pPr indent="-304800" lvl="8" marL="411480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36" name="Google Shape;36;p2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37" name="Shape 37"/>
        <p:cNvGrpSpPr/>
        <p:nvPr/>
      </p:nvGrpSpPr>
      <p:grpSpPr>
        <a:xfrm>
          <a:off x="0" y="0"/>
          <a:ext cx="0" cy="0"/>
          <a:chOff x="0" y="0"/>
          <a:chExt cx="0" cy="0"/>
        </a:xfrm>
      </p:grpSpPr>
      <p:sp>
        <p:nvSpPr>
          <p:cNvPr id="38" name="Google Shape;38;p27"/>
          <p:cNvSpPr txBox="1"/>
          <p:nvPr>
            <p:ph hasCustomPrompt="1" type="title"/>
          </p:nvPr>
        </p:nvSpPr>
        <p:spPr>
          <a:xfrm>
            <a:off x="475500" y="1258525"/>
            <a:ext cx="82221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39" name="Google Shape;39;p27"/>
          <p:cNvSpPr txBox="1"/>
          <p:nvPr>
            <p:ph idx="1" type="body"/>
          </p:nvPr>
        </p:nvSpPr>
        <p:spPr>
          <a:xfrm>
            <a:off x="475500" y="3304625"/>
            <a:ext cx="82221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0" name="Google Shape;40;p2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28"/>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8"/>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45" name="Google Shape;45;p28"/>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6" name="Google Shape;46;p28"/>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7" name="Google Shape;47;p2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2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2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p:txBody>
      </p:sp>
      <p:sp>
        <p:nvSpPr>
          <p:cNvPr id="52" name="Google Shape;52;p29"/>
          <p:cNvSpPr txBox="1"/>
          <p:nvPr>
            <p:ph idx="1" type="subTitle"/>
          </p:nvPr>
        </p:nvSpPr>
        <p:spPr>
          <a:xfrm>
            <a:off x="265500" y="2779467"/>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2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54" name="Google Shape;54;p29"/>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7" name="Google Shape;7;p20"/>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Roboto"/>
              <a:buChar char="●"/>
              <a:defRPr b="0" i="0" sz="1800" u="none" cap="none" strike="noStrike">
                <a:solidFill>
                  <a:schemeClr val="lt2"/>
                </a:solidFill>
                <a:latin typeface="Roboto"/>
                <a:ea typeface="Roboto"/>
                <a:cs typeface="Roboto"/>
                <a:sym typeface="Roboto"/>
              </a:defRPr>
            </a:lvl1pPr>
            <a:lvl2pPr indent="-317500" lvl="1" marL="914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8" name="Google Shape;8;p2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www.example.com"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ph type="ctrTitle"/>
          </p:nvPr>
        </p:nvSpPr>
        <p:spPr>
          <a:xfrm>
            <a:off x="204575" y="1855525"/>
            <a:ext cx="8408100" cy="933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
              <a:t>Companioning Grief</a:t>
            </a:r>
            <a:endParaRPr/>
          </a:p>
        </p:txBody>
      </p:sp>
      <p:sp>
        <p:nvSpPr>
          <p:cNvPr id="68" name="Google Shape;68;p1"/>
          <p:cNvSpPr txBox="1"/>
          <p:nvPr>
            <p:ph idx="1" type="subTitle"/>
          </p:nvPr>
        </p:nvSpPr>
        <p:spPr>
          <a:xfrm>
            <a:off x="754700" y="2712575"/>
            <a:ext cx="7671900" cy="99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sz="2400"/>
              <a:t>Chaplain Gina Maio</a:t>
            </a:r>
            <a:endParaRPr sz="2400"/>
          </a:p>
          <a:p>
            <a:pPr indent="0" lvl="0" marL="0" rtl="0" algn="l">
              <a:lnSpc>
                <a:spcPct val="100000"/>
              </a:lnSpc>
              <a:spcBef>
                <a:spcPts val="0"/>
              </a:spcBef>
              <a:spcAft>
                <a:spcPts val="0"/>
              </a:spcAft>
              <a:buSzPts val="1800"/>
              <a:buNone/>
            </a:pPr>
            <a:r>
              <a:rPr lang="en" sz="2400"/>
              <a:t>Nayar Healthcare and Hospice, LLC</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0"/>
          <p:cNvSpPr txBox="1"/>
          <p:nvPr>
            <p:ph type="title"/>
          </p:nvPr>
        </p:nvSpPr>
        <p:spPr>
          <a:xfrm>
            <a:off x="226078" y="357800"/>
            <a:ext cx="2808000" cy="953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b="1" lang="en" sz="3200">
                <a:latin typeface="Raleway"/>
                <a:ea typeface="Raleway"/>
                <a:cs typeface="Raleway"/>
                <a:sym typeface="Raleway"/>
              </a:rPr>
              <a:t>R</a:t>
            </a:r>
            <a:r>
              <a:rPr lang="en" sz="3200"/>
              <a:t> </a:t>
            </a:r>
            <a:r>
              <a:rPr lang="en" sz="3200">
                <a:latin typeface="Raleway"/>
                <a:ea typeface="Raleway"/>
                <a:cs typeface="Raleway"/>
                <a:sym typeface="Raleway"/>
              </a:rPr>
              <a:t>= Resources</a:t>
            </a:r>
            <a:endParaRPr sz="3200">
              <a:latin typeface="Raleway"/>
              <a:ea typeface="Raleway"/>
              <a:cs typeface="Raleway"/>
              <a:sym typeface="Raleway"/>
            </a:endParaRPr>
          </a:p>
        </p:txBody>
      </p:sp>
      <p:sp>
        <p:nvSpPr>
          <p:cNvPr id="120" name="Google Shape;120;p10"/>
          <p:cNvSpPr txBox="1"/>
          <p:nvPr>
            <p:ph idx="1" type="body"/>
          </p:nvPr>
        </p:nvSpPr>
        <p:spPr>
          <a:xfrm>
            <a:off x="3458150" y="582925"/>
            <a:ext cx="5395800" cy="364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sz="2100">
                <a:solidFill>
                  <a:srgbClr val="000000"/>
                </a:solidFill>
              </a:rPr>
              <a:t>Kate Bowler’s books and “Everything Happens” podcasts</a:t>
            </a:r>
            <a:endParaRPr sz="2100">
              <a:solidFill>
                <a:srgbClr val="000000"/>
              </a:solidFill>
            </a:endParaRPr>
          </a:p>
          <a:p>
            <a:pPr indent="0" lvl="0" marL="0" rtl="0" algn="l">
              <a:lnSpc>
                <a:spcPct val="115000"/>
              </a:lnSpc>
              <a:spcBef>
                <a:spcPts val="1600"/>
              </a:spcBef>
              <a:spcAft>
                <a:spcPts val="0"/>
              </a:spcAft>
              <a:buSzPts val="1200"/>
              <a:buNone/>
            </a:pPr>
            <a:r>
              <a:rPr lang="en" sz="2100">
                <a:solidFill>
                  <a:srgbClr val="000000"/>
                </a:solidFill>
              </a:rPr>
              <a:t>Atul Gawande </a:t>
            </a:r>
            <a:r>
              <a:rPr i="1" lang="en" sz="2100" u="sng">
                <a:solidFill>
                  <a:srgbClr val="000000"/>
                </a:solidFill>
              </a:rPr>
              <a:t>Being Mortal</a:t>
            </a:r>
            <a:endParaRPr i="1" sz="2100" u="sng">
              <a:solidFill>
                <a:srgbClr val="000000"/>
              </a:solidFill>
            </a:endParaRPr>
          </a:p>
          <a:p>
            <a:pPr indent="0" lvl="0" marL="0" rtl="0" algn="l">
              <a:lnSpc>
                <a:spcPct val="115000"/>
              </a:lnSpc>
              <a:spcBef>
                <a:spcPts val="1600"/>
              </a:spcBef>
              <a:spcAft>
                <a:spcPts val="0"/>
              </a:spcAft>
              <a:buSzPts val="1200"/>
              <a:buNone/>
            </a:pPr>
            <a:r>
              <a:rPr lang="en" sz="2100">
                <a:solidFill>
                  <a:srgbClr val="000000"/>
                </a:solidFill>
              </a:rPr>
              <a:t>Tish Harrison Warren</a:t>
            </a:r>
            <a:r>
              <a:rPr i="1" lang="en" sz="2100" u="sng">
                <a:solidFill>
                  <a:srgbClr val="000000"/>
                </a:solidFill>
              </a:rPr>
              <a:t> Prayers in the Night</a:t>
            </a:r>
            <a:endParaRPr i="1" sz="2100" u="sng">
              <a:solidFill>
                <a:srgbClr val="000000"/>
              </a:solidFill>
            </a:endParaRPr>
          </a:p>
          <a:p>
            <a:pPr indent="0" lvl="0" marL="0" rtl="0" algn="l">
              <a:lnSpc>
                <a:spcPct val="115000"/>
              </a:lnSpc>
              <a:spcBef>
                <a:spcPts val="1600"/>
              </a:spcBef>
              <a:spcAft>
                <a:spcPts val="0"/>
              </a:spcAft>
              <a:buSzPts val="1200"/>
              <a:buNone/>
            </a:pPr>
            <a:r>
              <a:rPr lang="en" sz="2100">
                <a:solidFill>
                  <a:srgbClr val="000000"/>
                </a:solidFill>
              </a:rPr>
              <a:t>Martha Hickman </a:t>
            </a:r>
            <a:r>
              <a:rPr i="1" lang="en" sz="2100" u="sng">
                <a:solidFill>
                  <a:srgbClr val="000000"/>
                </a:solidFill>
              </a:rPr>
              <a:t>Healing after Loss</a:t>
            </a:r>
            <a:r>
              <a:rPr lang="en" sz="2100">
                <a:solidFill>
                  <a:srgbClr val="000000"/>
                </a:solidFill>
              </a:rPr>
              <a:t>, a daily devotional</a:t>
            </a:r>
            <a:endParaRPr sz="2100">
              <a:solidFill>
                <a:srgbClr val="000000"/>
              </a:solidFill>
            </a:endParaRPr>
          </a:p>
          <a:p>
            <a:pPr indent="0" lvl="0" marL="0" rtl="0" algn="l">
              <a:lnSpc>
                <a:spcPct val="115000"/>
              </a:lnSpc>
              <a:spcBef>
                <a:spcPts val="1600"/>
              </a:spcBef>
              <a:spcAft>
                <a:spcPts val="0"/>
              </a:spcAft>
              <a:buSzPts val="1200"/>
              <a:buNone/>
            </a:pPr>
            <a:r>
              <a:rPr b="1" i="1" lang="en" sz="2100">
                <a:solidFill>
                  <a:srgbClr val="000000"/>
                </a:solidFill>
              </a:rPr>
              <a:t>Alan Wolfelt </a:t>
            </a:r>
            <a:r>
              <a:rPr b="1" i="1" lang="en" sz="2100" u="sng">
                <a:solidFill>
                  <a:srgbClr val="000000"/>
                </a:solidFill>
              </a:rPr>
              <a:t>Finding the Words</a:t>
            </a:r>
            <a:endParaRPr b="1" i="1" sz="2100" u="sng">
              <a:solidFill>
                <a:srgbClr val="000000"/>
              </a:solidFill>
            </a:endParaRPr>
          </a:p>
          <a:p>
            <a:pPr indent="0" lvl="0" marL="0" rtl="0" algn="l">
              <a:lnSpc>
                <a:spcPct val="115000"/>
              </a:lnSpc>
              <a:spcBef>
                <a:spcPts val="1600"/>
              </a:spcBef>
              <a:spcAft>
                <a:spcPts val="0"/>
              </a:spcAft>
              <a:buSzPts val="1200"/>
              <a:buNone/>
            </a:pPr>
            <a:r>
              <a:t/>
            </a:r>
            <a:endParaRPr b="1" i="1" sz="2100">
              <a:solidFill>
                <a:srgbClr val="000000"/>
              </a:solidFill>
            </a:endParaRPr>
          </a:p>
          <a:p>
            <a:pPr indent="0" lvl="0" marL="0" rtl="0" algn="l">
              <a:lnSpc>
                <a:spcPct val="115000"/>
              </a:lnSpc>
              <a:spcBef>
                <a:spcPts val="1600"/>
              </a:spcBef>
              <a:spcAft>
                <a:spcPts val="0"/>
              </a:spcAft>
              <a:buSzPts val="1200"/>
              <a:buNone/>
            </a:pPr>
            <a:r>
              <a:t/>
            </a:r>
            <a:endParaRPr b="1" i="1" sz="2100">
              <a:solidFill>
                <a:srgbClr val="000000"/>
              </a:solidFill>
            </a:endParaRPr>
          </a:p>
          <a:p>
            <a:pPr indent="0" lvl="0" marL="0" rtl="0" algn="l">
              <a:lnSpc>
                <a:spcPct val="115000"/>
              </a:lnSpc>
              <a:spcBef>
                <a:spcPts val="1600"/>
              </a:spcBef>
              <a:spcAft>
                <a:spcPts val="1600"/>
              </a:spcAft>
              <a:buSzPts val="12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1"/>
          <p:cNvSpPr txBox="1"/>
          <p:nvPr>
            <p:ph type="title"/>
          </p:nvPr>
        </p:nvSpPr>
        <p:spPr>
          <a:xfrm>
            <a:off x="475500" y="1712973"/>
            <a:ext cx="8222100" cy="1885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2000"/>
              <a:buNone/>
            </a:pPr>
            <a:r>
              <a:rPr lang="en" sz="20100"/>
              <a:t>U</a:t>
            </a:r>
            <a:endParaRPr sz="20100"/>
          </a:p>
        </p:txBody>
      </p:sp>
      <p:sp>
        <p:nvSpPr>
          <p:cNvPr id="126" name="Google Shape;126;p11"/>
          <p:cNvSpPr txBox="1"/>
          <p:nvPr>
            <p:ph idx="1" type="body"/>
          </p:nvPr>
        </p:nvSpPr>
        <p:spPr>
          <a:xfrm>
            <a:off x="475500" y="3304625"/>
            <a:ext cx="8222100" cy="1300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800"/>
              <a:buNone/>
            </a:pPr>
            <a:r>
              <a:rPr b="1" lang="en">
                <a:solidFill>
                  <a:srgbClr val="434343"/>
                </a:solidFill>
              </a:rPr>
              <a:t> You Illuminate</a:t>
            </a:r>
            <a:endParaRPr b="1">
              <a:solidFill>
                <a:srgbClr val="43434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2"/>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sz="5600">
                <a:latin typeface="Pacifico"/>
                <a:ea typeface="Pacifico"/>
                <a:cs typeface="Pacifico"/>
                <a:sym typeface="Pacifico"/>
              </a:rPr>
              <a:t>S is for…</a:t>
            </a:r>
            <a:endParaRPr sz="5600">
              <a:latin typeface="Pacifico"/>
              <a:ea typeface="Pacifico"/>
              <a:cs typeface="Pacifico"/>
              <a:sym typeface="Pacifico"/>
            </a:endParaRPr>
          </a:p>
        </p:txBody>
      </p:sp>
      <p:sp>
        <p:nvSpPr>
          <p:cNvPr id="132" name="Google Shape;132;p12"/>
          <p:cNvSpPr txBox="1"/>
          <p:nvPr>
            <p:ph idx="1" type="body"/>
          </p:nvPr>
        </p:nvSpPr>
        <p:spPr>
          <a:xfrm>
            <a:off x="389876" y="1919075"/>
            <a:ext cx="44913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3800">
                <a:solidFill>
                  <a:srgbClr val="000000"/>
                </a:solidFill>
                <a:latin typeface="Pacifico"/>
                <a:ea typeface="Pacifico"/>
                <a:cs typeface="Pacifico"/>
                <a:sym typeface="Pacifico"/>
              </a:rPr>
              <a:t>Say Something!</a:t>
            </a:r>
            <a:endParaRPr sz="2700">
              <a:solidFill>
                <a:srgbClr val="000000"/>
              </a:solidFill>
            </a:endParaRPr>
          </a:p>
          <a:p>
            <a:pPr indent="-400050" lvl="0" marL="457200" rtl="0" algn="l">
              <a:lnSpc>
                <a:spcPct val="115000"/>
              </a:lnSpc>
              <a:spcBef>
                <a:spcPts val="1600"/>
              </a:spcBef>
              <a:spcAft>
                <a:spcPts val="0"/>
              </a:spcAft>
              <a:buClr>
                <a:srgbClr val="000000"/>
              </a:buClr>
              <a:buSzPts val="2700"/>
              <a:buAutoNum type="arabicPeriod"/>
            </a:pPr>
            <a:r>
              <a:rPr lang="en" sz="2700">
                <a:solidFill>
                  <a:srgbClr val="000000"/>
                </a:solidFill>
              </a:rPr>
              <a:t>3 things</a:t>
            </a:r>
            <a:endParaRPr sz="2700">
              <a:solidFill>
                <a:srgbClr val="000000"/>
              </a:solidFill>
            </a:endParaRPr>
          </a:p>
          <a:p>
            <a:pPr indent="-400050" lvl="0" marL="457200" rtl="0" algn="l">
              <a:lnSpc>
                <a:spcPct val="115000"/>
              </a:lnSpc>
              <a:spcBef>
                <a:spcPts val="0"/>
              </a:spcBef>
              <a:spcAft>
                <a:spcPts val="0"/>
              </a:spcAft>
              <a:buClr>
                <a:srgbClr val="000000"/>
              </a:buClr>
              <a:buSzPts val="2700"/>
              <a:buAutoNum type="arabicPeriod"/>
            </a:pPr>
            <a:r>
              <a:rPr lang="en" sz="2700">
                <a:solidFill>
                  <a:srgbClr val="000000"/>
                </a:solidFill>
              </a:rPr>
              <a:t>Compassionately honest</a:t>
            </a:r>
            <a:endParaRPr sz="2700">
              <a:solidFill>
                <a:srgbClr val="000000"/>
              </a:solidFill>
            </a:endParaRPr>
          </a:p>
          <a:p>
            <a:pPr indent="-400050" lvl="0" marL="457200" rtl="0" algn="l">
              <a:lnSpc>
                <a:spcPct val="115000"/>
              </a:lnSpc>
              <a:spcBef>
                <a:spcPts val="0"/>
              </a:spcBef>
              <a:spcAft>
                <a:spcPts val="0"/>
              </a:spcAft>
              <a:buClr>
                <a:srgbClr val="000000"/>
              </a:buClr>
              <a:buSzPts val="2700"/>
              <a:buAutoNum type="arabicPeriod"/>
            </a:pPr>
            <a:r>
              <a:rPr lang="en" sz="2700">
                <a:solidFill>
                  <a:srgbClr val="000000"/>
                </a:solidFill>
              </a:rPr>
              <a:t>Authentic. </a:t>
            </a:r>
            <a:endParaRPr sz="2700">
              <a:solidFill>
                <a:srgbClr val="000000"/>
              </a:solidFill>
            </a:endParaRPr>
          </a:p>
          <a:p>
            <a:pPr indent="0" lvl="0" marL="457200" rtl="0" algn="l">
              <a:lnSpc>
                <a:spcPct val="115000"/>
              </a:lnSpc>
              <a:spcBef>
                <a:spcPts val="1600"/>
              </a:spcBef>
              <a:spcAft>
                <a:spcPts val="0"/>
              </a:spcAft>
              <a:buSzPts val="1400"/>
              <a:buNone/>
            </a:pPr>
            <a:r>
              <a:rPr lang="en" sz="2700">
                <a:solidFill>
                  <a:srgbClr val="000000"/>
                </a:solidFill>
              </a:rPr>
              <a:t>Action?</a:t>
            </a:r>
            <a:endParaRPr sz="2700">
              <a:solidFill>
                <a:srgbClr val="000000"/>
              </a:solidFill>
            </a:endParaRPr>
          </a:p>
          <a:p>
            <a:pPr indent="0" lvl="0" marL="457200" rtl="0" algn="l">
              <a:lnSpc>
                <a:spcPct val="115000"/>
              </a:lnSpc>
              <a:spcBef>
                <a:spcPts val="1600"/>
              </a:spcBef>
              <a:spcAft>
                <a:spcPts val="1600"/>
              </a:spcAft>
              <a:buSzPts val="1400"/>
              <a:buNone/>
            </a:pPr>
            <a:r>
              <a:t/>
            </a:r>
            <a:endParaRPr sz="1700">
              <a:solidFill>
                <a:srgbClr val="000000"/>
              </a:solidFill>
            </a:endParaRPr>
          </a:p>
        </p:txBody>
      </p:sp>
      <p:sp>
        <p:nvSpPr>
          <p:cNvPr id="133" name="Google Shape;133;p12"/>
          <p:cNvSpPr txBox="1"/>
          <p:nvPr>
            <p:ph idx="2" type="body"/>
          </p:nvPr>
        </p:nvSpPr>
        <p:spPr>
          <a:xfrm>
            <a:off x="5256601" y="738725"/>
            <a:ext cx="3357000" cy="421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t/>
            </a:r>
            <a:endParaRPr/>
          </a:p>
        </p:txBody>
      </p:sp>
      <p:pic>
        <p:nvPicPr>
          <p:cNvPr id="134" name="Google Shape;134;p12"/>
          <p:cNvPicPr preferRelativeResize="0"/>
          <p:nvPr/>
        </p:nvPicPr>
        <p:blipFill rotWithShape="1">
          <a:blip r:embed="rId3">
            <a:alphaModFix/>
          </a:blip>
          <a:srcRect b="0" l="0" r="0" t="0"/>
          <a:stretch/>
        </p:blipFill>
        <p:spPr>
          <a:xfrm>
            <a:off x="5051996" y="149092"/>
            <a:ext cx="3642000" cy="48453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3"/>
          <p:cNvSpPr txBox="1"/>
          <p:nvPr>
            <p:ph type="title"/>
          </p:nvPr>
        </p:nvSpPr>
        <p:spPr>
          <a:xfrm>
            <a:off x="265500" y="1297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latin typeface="Ultra"/>
                <a:ea typeface="Ultra"/>
                <a:cs typeface="Ultra"/>
                <a:sym typeface="Ultra"/>
              </a:rPr>
              <a:t>TRUST</a:t>
            </a:r>
            <a:endParaRPr>
              <a:latin typeface="Ultra"/>
              <a:ea typeface="Ultra"/>
              <a:cs typeface="Ultra"/>
              <a:sym typeface="Ultra"/>
            </a:endParaRPr>
          </a:p>
        </p:txBody>
      </p:sp>
      <p:sp>
        <p:nvSpPr>
          <p:cNvPr id="140" name="Google Shape;140;p13"/>
          <p:cNvSpPr txBox="1"/>
          <p:nvPr>
            <p:ph idx="1" type="subTitle"/>
          </p:nvPr>
        </p:nvSpPr>
        <p:spPr>
          <a:xfrm>
            <a:off x="265500" y="2779467"/>
            <a:ext cx="4045200" cy="123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t/>
            </a:r>
            <a:endParaRPr/>
          </a:p>
        </p:txBody>
      </p:sp>
      <p:sp>
        <p:nvSpPr>
          <p:cNvPr id="141" name="Google Shape;141;p1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SzPts val="1800"/>
              <a:buNone/>
            </a:pPr>
            <a:r>
              <a:rPr b="1" lang="en" sz="14200">
                <a:latin typeface="Ultra"/>
                <a:ea typeface="Ultra"/>
                <a:cs typeface="Ultra"/>
                <a:sym typeface="Ultra"/>
              </a:rPr>
              <a:t>T</a:t>
            </a:r>
            <a:endParaRPr b="1" sz="14200">
              <a:latin typeface="Ultra"/>
              <a:ea typeface="Ultra"/>
              <a:cs typeface="Ultra"/>
              <a:sym typeface="Ultr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4"/>
          <p:cNvSpPr txBox="1"/>
          <p:nvPr>
            <p:ph type="title"/>
          </p:nvPr>
        </p:nvSpPr>
        <p:spPr>
          <a:xfrm>
            <a:off x="311700" y="1249225"/>
            <a:ext cx="8520600" cy="1890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2000"/>
              <a:buNone/>
            </a:pPr>
            <a:r>
              <a:rPr lang="en"/>
              <a:t>100%</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15"/>
          <p:cNvPicPr preferRelativeResize="0"/>
          <p:nvPr/>
        </p:nvPicPr>
        <p:blipFill rotWithShape="1">
          <a:blip r:embed="rId3">
            <a:alphaModFix/>
          </a:blip>
          <a:srcRect b="0" l="0" r="0" t="0"/>
          <a:stretch/>
        </p:blipFill>
        <p:spPr>
          <a:xfrm>
            <a:off x="250750" y="187400"/>
            <a:ext cx="8543350" cy="4638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6"/>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
              <a:t>Questions? Thoughts?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7"/>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
              <a:t>A poem from </a:t>
            </a:r>
            <a:endParaRPr/>
          </a:p>
          <a:p>
            <a:pPr indent="0" lvl="0" marL="0" rtl="0" algn="l">
              <a:lnSpc>
                <a:spcPct val="100000"/>
              </a:lnSpc>
              <a:spcBef>
                <a:spcPts val="0"/>
              </a:spcBef>
              <a:spcAft>
                <a:spcPts val="0"/>
              </a:spcAft>
              <a:buSzPts val="4200"/>
              <a:buNone/>
            </a:pPr>
            <a:r>
              <a:rPr lang="en"/>
              <a:t>“The Cure for Sorrow” </a:t>
            </a:r>
            <a:endParaRPr/>
          </a:p>
          <a:p>
            <a:pPr indent="0" lvl="0" marL="0" rtl="0" algn="l">
              <a:lnSpc>
                <a:spcPct val="100000"/>
              </a:lnSpc>
              <a:spcBef>
                <a:spcPts val="0"/>
              </a:spcBef>
              <a:spcAft>
                <a:spcPts val="0"/>
              </a:spcAft>
              <a:buSzPts val="4200"/>
              <a:buNone/>
            </a:pPr>
            <a:r>
              <a:rPr lang="en"/>
              <a:t>by Jan Richardson</a:t>
            </a:r>
            <a:endParaRPr/>
          </a:p>
          <a:p>
            <a:pPr indent="0" lvl="0" marL="0" rtl="0" algn="l">
              <a:lnSpc>
                <a:spcPct val="100000"/>
              </a:lnSpc>
              <a:spcBef>
                <a:spcPts val="0"/>
              </a:spcBef>
              <a:spcAft>
                <a:spcPts val="0"/>
              </a:spcAft>
              <a:buSzPts val="42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490250" y="526350"/>
            <a:ext cx="62271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None/>
            </a:pPr>
            <a:r>
              <a:rPr lang="en" sz="4200">
                <a:solidFill>
                  <a:schemeClr val="dk2"/>
                </a:solidFill>
              </a:rPr>
              <a:t>the blessing of asking, sharing, listening….</a:t>
            </a:r>
            <a:endParaRPr sz="4200">
              <a:solidFill>
                <a:schemeClr val="dk2"/>
              </a:solidFill>
            </a:endParaRPr>
          </a:p>
          <a:p>
            <a:pPr indent="0" lvl="0" marL="0" rtl="0" algn="l">
              <a:lnSpc>
                <a:spcPct val="100000"/>
              </a:lnSpc>
              <a:spcBef>
                <a:spcPts val="0"/>
              </a:spcBef>
              <a:spcAft>
                <a:spcPts val="0"/>
              </a:spcAft>
              <a:buSzPts val="6000"/>
              <a:buNone/>
            </a:pPr>
            <a:r>
              <a:rPr lang="en" sz="4200">
                <a:solidFill>
                  <a:schemeClr val="dk2"/>
                </a:solidFill>
              </a:rPr>
              <a:t>being </a:t>
            </a:r>
            <a:r>
              <a:rPr i="1" lang="en" sz="4200">
                <a:solidFill>
                  <a:schemeClr val="dk2"/>
                </a:solidFill>
              </a:rPr>
              <a:t>present</a:t>
            </a:r>
            <a:r>
              <a:rPr lang="en" sz="4200">
                <a:solidFill>
                  <a:schemeClr val="dk2"/>
                </a:solidFill>
              </a:rPr>
              <a:t>.</a:t>
            </a:r>
            <a:endParaRPr sz="4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9"/>
          <p:cNvSpPr txBox="1"/>
          <p:nvPr>
            <p:ph type="title"/>
          </p:nvPr>
        </p:nvSpPr>
        <p:spPr>
          <a:xfrm>
            <a:off x="226078" y="357800"/>
            <a:ext cx="2808000" cy="953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sz="3000"/>
              <a:t>Thank you</a:t>
            </a:r>
            <a:endParaRPr sz="3000"/>
          </a:p>
        </p:txBody>
      </p:sp>
      <p:sp>
        <p:nvSpPr>
          <p:cNvPr id="172" name="Google Shape;172;p19"/>
          <p:cNvSpPr txBox="1"/>
          <p:nvPr>
            <p:ph idx="1" type="body"/>
          </p:nvPr>
        </p:nvSpPr>
        <p:spPr>
          <a:xfrm>
            <a:off x="226075" y="1465800"/>
            <a:ext cx="3443700" cy="316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sz="1400"/>
              <a:t>Contact:</a:t>
            </a:r>
            <a:endParaRPr sz="1400"/>
          </a:p>
          <a:p>
            <a:pPr indent="0" lvl="0" marL="0" rtl="0" algn="l">
              <a:lnSpc>
                <a:spcPct val="115000"/>
              </a:lnSpc>
              <a:spcBef>
                <a:spcPts val="1600"/>
              </a:spcBef>
              <a:spcAft>
                <a:spcPts val="0"/>
              </a:spcAft>
              <a:buSzPts val="1200"/>
              <a:buNone/>
            </a:pPr>
            <a:r>
              <a:rPr lang="en" sz="1400"/>
              <a:t>Nayar Healthcare and Hospice, LLC</a:t>
            </a:r>
            <a:endParaRPr sz="1400"/>
          </a:p>
          <a:p>
            <a:pPr indent="0" lvl="0" marL="0" rtl="0" algn="l">
              <a:lnSpc>
                <a:spcPct val="115000"/>
              </a:lnSpc>
              <a:spcBef>
                <a:spcPts val="0"/>
              </a:spcBef>
              <a:spcAft>
                <a:spcPts val="0"/>
              </a:spcAft>
              <a:buSzPts val="1200"/>
              <a:buNone/>
            </a:pPr>
            <a:r>
              <a:rPr lang="en" sz="1400"/>
              <a:t>4102 East Parham Rd., Suite C </a:t>
            </a:r>
            <a:endParaRPr sz="1400"/>
          </a:p>
          <a:p>
            <a:pPr indent="0" lvl="0" marL="0" rtl="0" algn="l">
              <a:lnSpc>
                <a:spcPct val="115000"/>
              </a:lnSpc>
              <a:spcBef>
                <a:spcPts val="0"/>
              </a:spcBef>
              <a:spcAft>
                <a:spcPts val="0"/>
              </a:spcAft>
              <a:buSzPts val="1200"/>
              <a:buNone/>
            </a:pPr>
            <a:r>
              <a:rPr lang="en" sz="1400"/>
              <a:t>Henrico, VA 23228</a:t>
            </a:r>
            <a:endParaRPr sz="1400"/>
          </a:p>
          <a:p>
            <a:pPr indent="0" lvl="0" marL="0" rtl="0" algn="l">
              <a:lnSpc>
                <a:spcPct val="115000"/>
              </a:lnSpc>
              <a:spcBef>
                <a:spcPts val="1600"/>
              </a:spcBef>
              <a:spcAft>
                <a:spcPts val="0"/>
              </a:spcAft>
              <a:buSzPts val="1200"/>
              <a:buNone/>
            </a:pPr>
            <a:r>
              <a:rPr lang="en" sz="1400"/>
              <a:t>gmaio@nhc.life</a:t>
            </a:r>
            <a:endParaRPr sz="1400"/>
          </a:p>
          <a:p>
            <a:pPr indent="0" lvl="0" marL="0" rtl="0" algn="l">
              <a:lnSpc>
                <a:spcPct val="115000"/>
              </a:lnSpc>
              <a:spcBef>
                <a:spcPts val="0"/>
              </a:spcBef>
              <a:spcAft>
                <a:spcPts val="0"/>
              </a:spcAft>
              <a:buSzPts val="1200"/>
              <a:buNone/>
            </a:pPr>
            <a:r>
              <a:rPr lang="en" sz="1400">
                <a:solidFill>
                  <a:schemeClr val="hlink"/>
                </a:solidFill>
                <a:uFill>
                  <a:noFill/>
                </a:uFill>
                <a:hlinkClick r:id="rId3"/>
              </a:rPr>
              <a:t>www</a:t>
            </a:r>
            <a:r>
              <a:rPr lang="en" sz="1400"/>
              <a:t>.nhc.life</a:t>
            </a:r>
            <a:endParaRPr sz="1400"/>
          </a:p>
          <a:p>
            <a:pPr indent="0" lvl="0" marL="0" rtl="0" algn="l">
              <a:lnSpc>
                <a:spcPct val="115000"/>
              </a:lnSpc>
              <a:spcBef>
                <a:spcPts val="0"/>
              </a:spcBef>
              <a:spcAft>
                <a:spcPts val="0"/>
              </a:spcAft>
              <a:buSzPts val="1200"/>
              <a:buNone/>
            </a:pPr>
            <a:r>
              <a:t/>
            </a:r>
            <a:endParaRPr sz="1400"/>
          </a:p>
          <a:p>
            <a:pPr indent="0" lvl="0" marL="0" rtl="0" algn="l">
              <a:lnSpc>
                <a:spcPct val="115000"/>
              </a:lnSpc>
              <a:spcBef>
                <a:spcPts val="0"/>
              </a:spcBef>
              <a:spcAft>
                <a:spcPts val="0"/>
              </a:spcAft>
              <a:buSzPts val="1200"/>
              <a:buNone/>
            </a:pPr>
            <a:r>
              <a:rPr lang="en" sz="1400"/>
              <a:t>804.330.5433 (office)</a:t>
            </a:r>
            <a:endParaRPr sz="1400"/>
          </a:p>
          <a:p>
            <a:pPr indent="0" lvl="0" marL="0" rtl="0" algn="l">
              <a:lnSpc>
                <a:spcPct val="115000"/>
              </a:lnSpc>
              <a:spcBef>
                <a:spcPts val="0"/>
              </a:spcBef>
              <a:spcAft>
                <a:spcPts val="0"/>
              </a:spcAft>
              <a:buSzPts val="1200"/>
              <a:buNone/>
            </a:pPr>
            <a:r>
              <a:rPr lang="en" sz="1400"/>
              <a:t>804.916.9667 (cell)</a:t>
            </a:r>
            <a:endParaRPr sz="1400"/>
          </a:p>
          <a:p>
            <a:pPr indent="0" lvl="0" marL="0" rtl="0" algn="l">
              <a:lnSpc>
                <a:spcPct val="115000"/>
              </a:lnSpc>
              <a:spcBef>
                <a:spcPts val="0"/>
              </a:spcBef>
              <a:spcAft>
                <a:spcPts val="0"/>
              </a:spcAft>
              <a:buSzPts val="1200"/>
              <a:buNone/>
            </a:pPr>
            <a:r>
              <a:t/>
            </a:r>
            <a:endParaRPr sz="1400"/>
          </a:p>
          <a:p>
            <a:pPr indent="0" lvl="0" marL="0" rtl="0" algn="l">
              <a:lnSpc>
                <a:spcPct val="115000"/>
              </a:lnSpc>
              <a:spcBef>
                <a:spcPts val="0"/>
              </a:spcBef>
              <a:spcAft>
                <a:spcPts val="0"/>
              </a:spcAft>
              <a:buSzPts val="1200"/>
              <a:buNone/>
            </a:pPr>
            <a:r>
              <a:rPr lang="en" sz="1400"/>
              <a:t> </a:t>
            </a:r>
            <a:endParaRPr sz="1400"/>
          </a:p>
        </p:txBody>
      </p:sp>
      <p:pic>
        <p:nvPicPr>
          <p:cNvPr id="173" name="Google Shape;173;p19"/>
          <p:cNvPicPr preferRelativeResize="0"/>
          <p:nvPr/>
        </p:nvPicPr>
        <p:blipFill rotWithShape="1">
          <a:blip r:embed="rId4">
            <a:alphaModFix/>
          </a:blip>
          <a:srcRect b="0" l="0" r="0" t="0"/>
          <a:stretch/>
        </p:blipFill>
        <p:spPr>
          <a:xfrm>
            <a:off x="3669776" y="1705200"/>
            <a:ext cx="4999425" cy="173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2"/>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A funeral……</a:t>
            </a:r>
            <a:endParaRPr/>
          </a:p>
        </p:txBody>
      </p:sp>
      <p:pic>
        <p:nvPicPr>
          <p:cNvPr id="74" name="Google Shape;74;p2"/>
          <p:cNvPicPr preferRelativeResize="0"/>
          <p:nvPr/>
        </p:nvPicPr>
        <p:blipFill rotWithShape="1">
          <a:blip r:embed="rId3">
            <a:alphaModFix/>
          </a:blip>
          <a:srcRect b="0" l="0" r="0" t="0"/>
          <a:stretch/>
        </p:blipFill>
        <p:spPr>
          <a:xfrm>
            <a:off x="1342275" y="711292"/>
            <a:ext cx="6338549" cy="4219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
          <p:cNvSpPr txBox="1"/>
          <p:nvPr>
            <p:ph type="title"/>
          </p:nvPr>
        </p:nvSpPr>
        <p:spPr>
          <a:xfrm>
            <a:off x="460950" y="816425"/>
            <a:ext cx="8222100" cy="1067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
              <a:t>Trust Attorneys, Officers or Estate Planners</a:t>
            </a:r>
            <a:endParaRPr/>
          </a:p>
        </p:txBody>
      </p:sp>
      <p:sp>
        <p:nvSpPr>
          <p:cNvPr id="80" name="Google Shape;80;p3"/>
          <p:cNvSpPr txBox="1"/>
          <p:nvPr>
            <p:ph type="title"/>
          </p:nvPr>
        </p:nvSpPr>
        <p:spPr>
          <a:xfrm>
            <a:off x="1609525" y="2933300"/>
            <a:ext cx="7225800" cy="115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4200"/>
              <a:buNone/>
            </a:pPr>
            <a:r>
              <a:rPr lang="en"/>
              <a:t>Hospice Chaplains/Spiritual Care Coordinators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4"/>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Profound listening</a:t>
            </a:r>
            <a:endParaRPr/>
          </a:p>
        </p:txBody>
      </p:sp>
      <p:sp>
        <p:nvSpPr>
          <p:cNvPr id="86" name="Google Shape;86;p4"/>
          <p:cNvSpPr txBox="1"/>
          <p:nvPr>
            <p:ph idx="1" type="body"/>
          </p:nvPr>
        </p:nvSpPr>
        <p:spPr>
          <a:xfrm>
            <a:off x="471900" y="2146509"/>
            <a:ext cx="82221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i="1" lang="en" sz="2300"/>
              <a:t>Gathering meaning from the all the senses (sight, sound, touch, feelings, smell).  Listening in a way that allows us to be touched by life, below the literal fact of things.  It is intuition, using our ‘soul’, to better understand our neighbor. </a:t>
            </a:r>
            <a:endParaRPr i="1" sz="2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txBox="1"/>
          <p:nvPr/>
        </p:nvSpPr>
        <p:spPr>
          <a:xfrm>
            <a:off x="0" y="280800"/>
            <a:ext cx="8787900" cy="457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Lustria"/>
                <a:ea typeface="Lustria"/>
                <a:cs typeface="Lustria"/>
                <a:sym typeface="Lustria"/>
              </a:rPr>
              <a:t>Christian, saved by the grace of Jesus Christ</a:t>
            </a:r>
            <a:endParaRPr b="1" i="0" sz="1800" u="none" cap="none" strike="noStrike">
              <a:solidFill>
                <a:srgbClr val="000000"/>
              </a:solidFill>
              <a:latin typeface="Lustria"/>
              <a:ea typeface="Lustria"/>
              <a:cs typeface="Lustria"/>
              <a:sym typeface="Lustria"/>
            </a:endParaRPr>
          </a:p>
          <a:p>
            <a:pPr indent="0" lvl="0" marL="0" marR="0" rtl="0" algn="ctr">
              <a:lnSpc>
                <a:spcPct val="100000"/>
              </a:lnSpc>
              <a:spcBef>
                <a:spcPts val="910"/>
              </a:spcBef>
              <a:spcAft>
                <a:spcPts val="0"/>
              </a:spcAft>
              <a:buClr>
                <a:srgbClr val="000000"/>
              </a:buClr>
              <a:buSzPts val="600"/>
              <a:buFont typeface="Arial"/>
              <a:buNone/>
            </a:pPr>
            <a:r>
              <a:t/>
            </a:r>
            <a:endParaRPr b="1" i="0" sz="600" u="none" cap="none" strike="noStrike">
              <a:solidFill>
                <a:srgbClr val="000000"/>
              </a:solidFill>
              <a:latin typeface="Lustria"/>
              <a:ea typeface="Lustria"/>
              <a:cs typeface="Lustria"/>
              <a:sym typeface="Lustria"/>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accent1"/>
                </a:solidFill>
                <a:latin typeface="Lustria"/>
                <a:ea typeface="Lustria"/>
                <a:cs typeface="Lustria"/>
                <a:sym typeface="Lustria"/>
              </a:rPr>
              <a:t>Married to Matthew for almost 30 years</a:t>
            </a:r>
            <a:endParaRPr b="1" i="0" sz="1800" u="none" cap="none" strike="noStrike">
              <a:solidFill>
                <a:schemeClr val="accent1"/>
              </a:solidFill>
              <a:latin typeface="Lustria"/>
              <a:ea typeface="Lustria"/>
              <a:cs typeface="Lustria"/>
              <a:sym typeface="Lustria"/>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accent1"/>
                </a:solidFill>
                <a:latin typeface="Lustria"/>
                <a:ea typeface="Lustria"/>
                <a:cs typeface="Lustria"/>
                <a:sym typeface="Lustria"/>
              </a:rPr>
              <a:t> Mom of Davis (26) and Mary-Dryden (22)</a:t>
            </a:r>
            <a:endParaRPr b="1" i="0" sz="1800" u="none" cap="none" strike="noStrike">
              <a:solidFill>
                <a:schemeClr val="accent1"/>
              </a:solidFill>
              <a:latin typeface="Lustria"/>
              <a:ea typeface="Lustria"/>
              <a:cs typeface="Lustria"/>
              <a:sym typeface="Lustria"/>
            </a:endParaRPr>
          </a:p>
          <a:p>
            <a:pPr indent="0" lvl="0" marL="0" marR="0" rtl="0" algn="ctr">
              <a:lnSpc>
                <a:spcPct val="80000"/>
              </a:lnSpc>
              <a:spcBef>
                <a:spcPts val="910"/>
              </a:spcBef>
              <a:spcAft>
                <a:spcPts val="0"/>
              </a:spcAft>
              <a:buClr>
                <a:srgbClr val="000000"/>
              </a:buClr>
              <a:buSzPts val="600"/>
              <a:buFont typeface="Arial"/>
              <a:buNone/>
            </a:pPr>
            <a:r>
              <a:t/>
            </a:r>
            <a:endParaRPr b="1" i="0" sz="600" u="none" cap="none" strike="noStrike">
              <a:solidFill>
                <a:srgbClr val="000000"/>
              </a:solidFill>
              <a:latin typeface="Lustria"/>
              <a:ea typeface="Lustria"/>
              <a:cs typeface="Lustria"/>
              <a:sym typeface="Lustria"/>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Lustria"/>
                <a:ea typeface="Lustria"/>
                <a:cs typeface="Lustria"/>
                <a:sym typeface="Lustria"/>
              </a:rPr>
              <a:t>Ordained Presbyterian Pastor (2011)</a:t>
            </a:r>
            <a:endParaRPr b="1" i="0" sz="1800" u="none" cap="none" strike="noStrike">
              <a:solidFill>
                <a:srgbClr val="000000"/>
              </a:solidFill>
              <a:latin typeface="Lustria"/>
              <a:ea typeface="Lustria"/>
              <a:cs typeface="Lustria"/>
              <a:sym typeface="Lustria"/>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Lustria"/>
                <a:ea typeface="Lustria"/>
                <a:cs typeface="Lustria"/>
                <a:sym typeface="Lustria"/>
              </a:rPr>
              <a:t>Ancestors served as Sunday School Teachers, Music Leaders, and Baptist Preachers (Men only)</a:t>
            </a:r>
            <a:endParaRPr b="1" i="0" sz="1800" u="none" cap="none" strike="noStrike">
              <a:solidFill>
                <a:srgbClr val="000000"/>
              </a:solidFill>
              <a:latin typeface="Lustria"/>
              <a:ea typeface="Lustria"/>
              <a:cs typeface="Lustria"/>
              <a:sym typeface="Lustria"/>
            </a:endParaRPr>
          </a:p>
          <a:p>
            <a:pPr indent="0" lvl="0" marL="0" marR="0" rtl="0" algn="ctr">
              <a:lnSpc>
                <a:spcPct val="80000"/>
              </a:lnSpc>
              <a:spcBef>
                <a:spcPts val="910"/>
              </a:spcBef>
              <a:spcAft>
                <a:spcPts val="0"/>
              </a:spcAft>
              <a:buClr>
                <a:srgbClr val="000000"/>
              </a:buClr>
              <a:buSzPts val="1800"/>
              <a:buFont typeface="Arial"/>
              <a:buNone/>
            </a:pPr>
            <a:r>
              <a:rPr b="1" i="0" lang="en" sz="1800" u="none" cap="none" strike="noStrike">
                <a:solidFill>
                  <a:schemeClr val="accent1"/>
                </a:solidFill>
                <a:latin typeface="Lustria"/>
                <a:ea typeface="Lustria"/>
                <a:cs typeface="Lustria"/>
                <a:sym typeface="Lustria"/>
              </a:rPr>
              <a:t>Calling the City of Richmond home since 2004 (born in Atlanta, GA)</a:t>
            </a:r>
            <a:endParaRPr b="1" i="0" sz="1800" u="none" cap="none" strike="noStrike">
              <a:solidFill>
                <a:schemeClr val="accent1"/>
              </a:solidFill>
              <a:latin typeface="Lustria"/>
              <a:ea typeface="Lustria"/>
              <a:cs typeface="Lustria"/>
              <a:sym typeface="Lustria"/>
            </a:endParaRPr>
          </a:p>
          <a:p>
            <a:pPr indent="0" lvl="0" marL="0" marR="0" rtl="0" algn="ctr">
              <a:lnSpc>
                <a:spcPct val="80000"/>
              </a:lnSpc>
              <a:spcBef>
                <a:spcPts val="910"/>
              </a:spcBef>
              <a:spcAft>
                <a:spcPts val="0"/>
              </a:spcAft>
              <a:buClr>
                <a:srgbClr val="000000"/>
              </a:buClr>
              <a:buSzPts val="1800"/>
              <a:buFont typeface="Arial"/>
              <a:buNone/>
            </a:pPr>
            <a:r>
              <a:rPr b="1" i="0" lang="en" sz="1800" u="none" cap="none" strike="noStrike">
                <a:solidFill>
                  <a:srgbClr val="000000"/>
                </a:solidFill>
                <a:latin typeface="Lustria"/>
                <a:ea typeface="Lustria"/>
                <a:cs typeface="Lustria"/>
                <a:sym typeface="Lustria"/>
              </a:rPr>
              <a:t>Virginia Tech, George Mason University, Union Presbyterian Seminary</a:t>
            </a:r>
            <a:endParaRPr b="1" i="0" sz="1800" u="none" cap="none" strike="noStrike">
              <a:solidFill>
                <a:srgbClr val="000000"/>
              </a:solidFill>
              <a:latin typeface="Lustria"/>
              <a:ea typeface="Lustria"/>
              <a:cs typeface="Lustria"/>
              <a:sym typeface="Lustria"/>
            </a:endParaRPr>
          </a:p>
          <a:p>
            <a:pPr indent="0" lvl="0" marL="0" marR="0" rtl="0" algn="ctr">
              <a:lnSpc>
                <a:spcPct val="80000"/>
              </a:lnSpc>
              <a:spcBef>
                <a:spcPts val="910"/>
              </a:spcBef>
              <a:spcAft>
                <a:spcPts val="0"/>
              </a:spcAft>
              <a:buClr>
                <a:srgbClr val="000000"/>
              </a:buClr>
              <a:buSzPts val="1800"/>
              <a:buFont typeface="Arial"/>
              <a:buNone/>
            </a:pPr>
            <a:r>
              <a:rPr b="1" i="0" lang="en" sz="1800" u="none" cap="none" strike="noStrike">
                <a:solidFill>
                  <a:schemeClr val="accent1"/>
                </a:solidFill>
                <a:latin typeface="Lustria"/>
                <a:ea typeface="Lustria"/>
                <a:cs typeface="Lustria"/>
                <a:sym typeface="Lustria"/>
              </a:rPr>
              <a:t>Teacher, with 20 years serving in secondary education</a:t>
            </a:r>
            <a:endParaRPr b="1" i="0" sz="1800" u="none" cap="none" strike="noStrike">
              <a:solidFill>
                <a:schemeClr val="accent1"/>
              </a:solidFill>
              <a:latin typeface="Lustria"/>
              <a:ea typeface="Lustria"/>
              <a:cs typeface="Lustria"/>
              <a:sym typeface="Lustria"/>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accent1"/>
                </a:solidFill>
                <a:latin typeface="Lustria"/>
                <a:ea typeface="Lustria"/>
                <a:cs typeface="Lustria"/>
                <a:sym typeface="Lustria"/>
              </a:rPr>
              <a:t>International Trade and Marketing Teacher-Coordinator, FCPS (11 yrs)</a:t>
            </a:r>
            <a:endParaRPr b="1" i="0" sz="1800" u="none" cap="none" strike="noStrike">
              <a:solidFill>
                <a:schemeClr val="accent1"/>
              </a:solidFill>
              <a:latin typeface="Lustria"/>
              <a:ea typeface="Lustria"/>
              <a:cs typeface="Lustria"/>
              <a:sym typeface="Lustria"/>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accent1"/>
                </a:solidFill>
                <a:latin typeface="Lustria"/>
                <a:ea typeface="Lustria"/>
                <a:cs typeface="Lustria"/>
                <a:sym typeface="Lustria"/>
              </a:rPr>
              <a:t>Head of School, Church Hill Academy (9 yrs)</a:t>
            </a:r>
            <a:endParaRPr b="1" i="0" sz="1800" u="none" cap="none" strike="noStrike">
              <a:solidFill>
                <a:schemeClr val="accent1"/>
              </a:solidFill>
              <a:latin typeface="Lustria"/>
              <a:ea typeface="Lustria"/>
              <a:cs typeface="Lustria"/>
              <a:sym typeface="Lustria"/>
            </a:endParaRPr>
          </a:p>
          <a:p>
            <a:pPr indent="0" lvl="0" marL="0" marR="0" rtl="0" algn="ctr">
              <a:lnSpc>
                <a:spcPct val="100000"/>
              </a:lnSpc>
              <a:spcBef>
                <a:spcPts val="0"/>
              </a:spcBef>
              <a:spcAft>
                <a:spcPts val="0"/>
              </a:spcAft>
              <a:buClr>
                <a:srgbClr val="000000"/>
              </a:buClr>
              <a:buSzPts val="600"/>
              <a:buFont typeface="Arial"/>
              <a:buNone/>
            </a:pPr>
            <a:r>
              <a:t/>
            </a:r>
            <a:endParaRPr b="1" i="0" sz="600" u="none" cap="none" strike="noStrike">
              <a:solidFill>
                <a:srgbClr val="000000"/>
              </a:solidFill>
              <a:latin typeface="Lustria"/>
              <a:ea typeface="Lustria"/>
              <a:cs typeface="Lustria"/>
              <a:sym typeface="Lustria"/>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Lustria"/>
                <a:ea typeface="Lustria"/>
                <a:cs typeface="Lustria"/>
                <a:sym typeface="Lustria"/>
              </a:rPr>
              <a:t>Breast Cancer Survivor (2017)</a:t>
            </a:r>
            <a:endParaRPr b="1" i="0" sz="1800" u="none" cap="none" strike="noStrike">
              <a:solidFill>
                <a:srgbClr val="000000"/>
              </a:solidFill>
              <a:latin typeface="Lustria"/>
              <a:ea typeface="Lustria"/>
              <a:cs typeface="Lustria"/>
              <a:sym typeface="Lustria"/>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Lustria"/>
                <a:ea typeface="Lustria"/>
                <a:cs typeface="Lustria"/>
                <a:sym typeface="Lustria"/>
              </a:rPr>
              <a:t>Serving as a Hospice Chaplain since 2019</a:t>
            </a:r>
            <a:endParaRPr b="1" i="0" sz="1800" u="none" cap="none" strike="noStrike">
              <a:solidFill>
                <a:srgbClr val="000000"/>
              </a:solidFill>
              <a:latin typeface="Lustria"/>
              <a:ea typeface="Lustria"/>
              <a:cs typeface="Lustria"/>
              <a:sym typeface="Lustr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b="1" lang="en" sz="7300">
                <a:latin typeface="Playfair Display"/>
                <a:ea typeface="Playfair Display"/>
                <a:cs typeface="Playfair Display"/>
                <a:sym typeface="Playfair Display"/>
              </a:rPr>
              <a:t>TRUST</a:t>
            </a:r>
            <a:endParaRPr b="1" sz="7300">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7"/>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200"/>
              <a:buNone/>
            </a:pPr>
            <a:r>
              <a:rPr b="1" lang="en" sz="5200">
                <a:latin typeface="Spectral"/>
                <a:ea typeface="Spectral"/>
                <a:cs typeface="Spectral"/>
                <a:sym typeface="Spectral"/>
              </a:rPr>
              <a:t>T is for THINK</a:t>
            </a:r>
            <a:endParaRPr b="1" sz="5200">
              <a:latin typeface="Spectral"/>
              <a:ea typeface="Spectral"/>
              <a:cs typeface="Spectral"/>
              <a:sym typeface="Spectral"/>
            </a:endParaRPr>
          </a:p>
        </p:txBody>
      </p:sp>
      <p:sp>
        <p:nvSpPr>
          <p:cNvPr id="102" name="Google Shape;102;p7"/>
          <p:cNvSpPr txBox="1"/>
          <p:nvPr>
            <p:ph idx="1" type="body"/>
          </p:nvPr>
        </p:nvSpPr>
        <p:spPr>
          <a:xfrm>
            <a:off x="369750" y="2172941"/>
            <a:ext cx="84264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2000"/>
              <a:t>How</a:t>
            </a:r>
            <a:r>
              <a:rPr lang="en" sz="2000"/>
              <a:t> do we think about death?  loss?  grief?</a:t>
            </a:r>
            <a:endParaRPr sz="2000"/>
          </a:p>
          <a:p>
            <a:pPr indent="0" lvl="0" marL="0" rtl="0" algn="l">
              <a:lnSpc>
                <a:spcPct val="115000"/>
              </a:lnSpc>
              <a:spcBef>
                <a:spcPts val="1600"/>
              </a:spcBef>
              <a:spcAft>
                <a:spcPts val="0"/>
              </a:spcAft>
              <a:buSzPts val="1800"/>
              <a:buNone/>
            </a:pPr>
            <a:r>
              <a:rPr lang="en" sz="2000"/>
              <a:t>	-Role of Faith?  Theodicy questions?</a:t>
            </a:r>
            <a:endParaRPr sz="2000"/>
          </a:p>
          <a:p>
            <a:pPr indent="0" lvl="0" marL="0" rtl="0" algn="l">
              <a:lnSpc>
                <a:spcPct val="115000"/>
              </a:lnSpc>
              <a:spcBef>
                <a:spcPts val="1600"/>
              </a:spcBef>
              <a:spcAft>
                <a:spcPts val="0"/>
              </a:spcAft>
              <a:buSzPts val="1800"/>
              <a:buNone/>
            </a:pPr>
            <a:r>
              <a:rPr b="1" lang="en" sz="2000"/>
              <a:t>What</a:t>
            </a:r>
            <a:r>
              <a:rPr lang="en" sz="2000"/>
              <a:t> do we think about death?  loss?  grief?</a:t>
            </a:r>
            <a:endParaRPr sz="2000"/>
          </a:p>
          <a:p>
            <a:pPr indent="457200" lvl="0" marL="0" rtl="0" algn="l">
              <a:lnSpc>
                <a:spcPct val="115000"/>
              </a:lnSpc>
              <a:spcBef>
                <a:spcPts val="1600"/>
              </a:spcBef>
              <a:spcAft>
                <a:spcPts val="1600"/>
              </a:spcAft>
              <a:buSzPts val="1800"/>
              <a:buNone/>
            </a:pPr>
            <a:r>
              <a:rPr lang="en" sz="2000"/>
              <a:t>-What comes ‘next’?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8"/>
          <p:cNvSpPr txBox="1"/>
          <p:nvPr>
            <p:ph idx="4294967295" type="title"/>
          </p:nvPr>
        </p:nvSpPr>
        <p:spPr>
          <a:xfrm>
            <a:off x="773700" y="1514100"/>
            <a:ext cx="7596600" cy="1057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solidFill>
                  <a:schemeClr val="lt2"/>
                </a:solidFill>
              </a:rPr>
              <a:t>“We all know we are going to die, we just think—not in my lifetime”</a:t>
            </a:r>
            <a:endParaRPr>
              <a:solidFill>
                <a:schemeClr val="lt2"/>
              </a:solidFill>
            </a:endParaRPr>
          </a:p>
        </p:txBody>
      </p:sp>
      <p:cxnSp>
        <p:nvCxnSpPr>
          <p:cNvPr id="108" name="Google Shape;108;p8"/>
          <p:cNvCxnSpPr/>
          <p:nvPr/>
        </p:nvCxnSpPr>
        <p:spPr>
          <a:xfrm>
            <a:off x="4295550" y="2693400"/>
            <a:ext cx="552900" cy="0"/>
          </a:xfrm>
          <a:prstGeom prst="straightConnector1">
            <a:avLst/>
          </a:prstGeom>
          <a:noFill/>
          <a:ln cap="flat" cmpd="sng" w="28575">
            <a:solidFill>
              <a:schemeClr val="dk1"/>
            </a:solidFill>
            <a:prstDash val="solid"/>
            <a:round/>
            <a:headEnd len="sm" w="sm" type="none"/>
            <a:tailEnd len="sm" w="sm" type="none"/>
          </a:ln>
        </p:spPr>
      </p:cxnSp>
      <p:sp>
        <p:nvSpPr>
          <p:cNvPr id="109" name="Google Shape;109;p8"/>
          <p:cNvSpPr txBox="1"/>
          <p:nvPr>
            <p:ph idx="4294967295" type="body"/>
          </p:nvPr>
        </p:nvSpPr>
        <p:spPr>
          <a:xfrm>
            <a:off x="773700" y="2961650"/>
            <a:ext cx="7596600" cy="518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
              <a:t>- Alan Alda, Actor and Activist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9"/>
          <p:cNvSpPr txBox="1"/>
          <p:nvPr>
            <p:ph type="title"/>
          </p:nvPr>
        </p:nvSpPr>
        <p:spPr>
          <a:xfrm>
            <a:off x="460950" y="687875"/>
            <a:ext cx="8222100" cy="285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a:t>“Grief is the price we pay for love.”</a:t>
            </a:r>
            <a:endParaRPr/>
          </a:p>
          <a:p>
            <a:pPr indent="0" lvl="0" marL="0" rtl="0" algn="ctr">
              <a:lnSpc>
                <a:spcPct val="100000"/>
              </a:lnSpc>
              <a:spcBef>
                <a:spcPts val="0"/>
              </a:spcBef>
              <a:spcAft>
                <a:spcPts val="0"/>
              </a:spcAft>
              <a:buSzPts val="4200"/>
              <a:buNone/>
            </a:pPr>
            <a:r>
              <a:t/>
            </a:r>
            <a:endParaRPr/>
          </a:p>
          <a:p>
            <a:pPr indent="0" lvl="0" marL="0" rtl="0" algn="ctr">
              <a:lnSpc>
                <a:spcPct val="100000"/>
              </a:lnSpc>
              <a:spcBef>
                <a:spcPts val="0"/>
              </a:spcBef>
              <a:spcAft>
                <a:spcPts val="0"/>
              </a:spcAft>
              <a:buSzPts val="4200"/>
              <a:buNone/>
            </a:pPr>
            <a:r>
              <a:rPr lang="en" sz="2600"/>
              <a:t>Queen Elizabeth II, in the aftermath of 9/11</a:t>
            </a:r>
            <a:endParaRPr sz="2600"/>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